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</p:sldMasterIdLst>
  <p:notesMasterIdLst>
    <p:notesMasterId r:id="rId62"/>
  </p:notesMasterIdLst>
  <p:sldIdLst>
    <p:sldId id="256" r:id="rId4"/>
    <p:sldId id="261" r:id="rId5"/>
    <p:sldId id="257" r:id="rId6"/>
    <p:sldId id="498" r:id="rId7"/>
    <p:sldId id="464" r:id="rId8"/>
    <p:sldId id="465" r:id="rId9"/>
    <p:sldId id="272" r:id="rId10"/>
    <p:sldId id="497" r:id="rId11"/>
    <p:sldId id="468" r:id="rId12"/>
    <p:sldId id="499" r:id="rId13"/>
    <p:sldId id="509" r:id="rId14"/>
    <p:sldId id="473" r:id="rId15"/>
    <p:sldId id="500" r:id="rId16"/>
    <p:sldId id="501" r:id="rId17"/>
    <p:sldId id="504" r:id="rId18"/>
    <p:sldId id="503" r:id="rId19"/>
    <p:sldId id="502" r:id="rId20"/>
    <p:sldId id="505" r:id="rId21"/>
    <p:sldId id="476" r:id="rId22"/>
    <p:sldId id="489" r:id="rId23"/>
    <p:sldId id="508" r:id="rId24"/>
    <p:sldId id="507" r:id="rId25"/>
    <p:sldId id="519" r:id="rId26"/>
    <p:sldId id="513" r:id="rId27"/>
    <p:sldId id="517" r:id="rId28"/>
    <p:sldId id="518" r:id="rId29"/>
    <p:sldId id="520" r:id="rId30"/>
    <p:sldId id="510" r:id="rId31"/>
    <p:sldId id="511" r:id="rId32"/>
    <p:sldId id="512" r:id="rId33"/>
    <p:sldId id="515" r:id="rId34"/>
    <p:sldId id="280" r:id="rId35"/>
    <p:sldId id="514" r:id="rId36"/>
    <p:sldId id="522" r:id="rId37"/>
    <p:sldId id="523" r:id="rId38"/>
    <p:sldId id="266" r:id="rId39"/>
    <p:sldId id="427" r:id="rId40"/>
    <p:sldId id="526" r:id="rId41"/>
    <p:sldId id="528" r:id="rId42"/>
    <p:sldId id="529" r:id="rId43"/>
    <p:sldId id="533" r:id="rId44"/>
    <p:sldId id="521" r:id="rId45"/>
    <p:sldId id="524" r:id="rId46"/>
    <p:sldId id="268" r:id="rId47"/>
    <p:sldId id="479" r:id="rId48"/>
    <p:sldId id="284" r:id="rId49"/>
    <p:sldId id="527" r:id="rId50"/>
    <p:sldId id="273" r:id="rId51"/>
    <p:sldId id="484" r:id="rId52"/>
    <p:sldId id="516" r:id="rId53"/>
    <p:sldId id="525" r:id="rId54"/>
    <p:sldId id="534" r:id="rId55"/>
    <p:sldId id="530" r:id="rId56"/>
    <p:sldId id="531" r:id="rId57"/>
    <p:sldId id="532" r:id="rId58"/>
    <p:sldId id="274" r:id="rId59"/>
    <p:sldId id="471" r:id="rId60"/>
    <p:sldId id="47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harpe" initials="" lastIdx="2" clrIdx="0"/>
  <p:cmAuthor id="2" name="Annick Dewal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1" autoAdjust="0"/>
    <p:restoredTop sz="86962" autoAdjust="0"/>
  </p:normalViewPr>
  <p:slideViewPr>
    <p:cSldViewPr snapToGrid="0">
      <p:cViewPr>
        <p:scale>
          <a:sx n="100" d="100"/>
          <a:sy n="100" d="100"/>
        </p:scale>
        <p:origin x="1248" y="-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CA2BE-D4C9-42B4-A396-BE8C57612B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C3624-5F8F-49C3-8E74-1A48B0996098}">
      <dgm:prSet phldrT="[Text]"/>
      <dgm:spPr/>
      <dgm:t>
        <a:bodyPr/>
        <a:lstStyle/>
        <a:p>
          <a:r>
            <a:rPr lang="en-US" dirty="0"/>
            <a:t>01</a:t>
          </a:r>
        </a:p>
      </dgm:t>
    </dgm:pt>
    <dgm:pt modelId="{8941EF3D-C486-4261-AE64-95DA6C6D3B6B}" type="parTrans" cxnId="{CFC65BCA-CD7E-4FF7-AAC3-8C7779220BA0}">
      <dgm:prSet/>
      <dgm:spPr/>
      <dgm:t>
        <a:bodyPr/>
        <a:lstStyle/>
        <a:p>
          <a:endParaRPr lang="en-US"/>
        </a:p>
      </dgm:t>
    </dgm:pt>
    <dgm:pt modelId="{4E07AF81-A4EF-4FDD-92DD-C4A770832EC4}" type="sibTrans" cxnId="{CFC65BCA-CD7E-4FF7-AAC3-8C7779220BA0}">
      <dgm:prSet/>
      <dgm:spPr/>
      <dgm:t>
        <a:bodyPr/>
        <a:lstStyle/>
        <a:p>
          <a:endParaRPr lang="en-US"/>
        </a:p>
      </dgm:t>
    </dgm:pt>
    <dgm:pt modelId="{1A43BA60-9B7C-49C9-8480-B734F2F59123}">
      <dgm:prSet phldrT="[Text]"/>
      <dgm:spPr/>
      <dgm:t>
        <a:bodyPr/>
        <a:lstStyle/>
        <a:p>
          <a:r>
            <a:rPr lang="en-US" dirty="0"/>
            <a:t>Motivations and challenges for aircraft design optimization</a:t>
          </a:r>
          <a:br>
            <a:rPr lang="en-US" dirty="0"/>
          </a:br>
          <a:r>
            <a:rPr lang="en-US" dirty="0"/>
            <a:t>(10 min.)</a:t>
          </a:r>
        </a:p>
      </dgm:t>
    </dgm:pt>
    <dgm:pt modelId="{1D6406FF-1362-4140-9B86-99B33610CE62}" type="parTrans" cxnId="{7F9B8AFB-AC41-4580-B717-BCFE6FF0C267}">
      <dgm:prSet/>
      <dgm:spPr/>
      <dgm:t>
        <a:bodyPr/>
        <a:lstStyle/>
        <a:p>
          <a:endParaRPr lang="en-US"/>
        </a:p>
      </dgm:t>
    </dgm:pt>
    <dgm:pt modelId="{E152A388-B989-4292-8876-901F3F9D52C4}" type="sibTrans" cxnId="{7F9B8AFB-AC41-4580-B717-BCFE6FF0C267}">
      <dgm:prSet/>
      <dgm:spPr/>
      <dgm:t>
        <a:bodyPr/>
        <a:lstStyle/>
        <a:p>
          <a:endParaRPr lang="en-US"/>
        </a:p>
      </dgm:t>
    </dgm:pt>
    <dgm:pt modelId="{13DD960F-F5A1-4AFB-B544-63C84F93DB59}">
      <dgm:prSet phldrT="[Text]"/>
      <dgm:spPr/>
      <dgm:t>
        <a:bodyPr/>
        <a:lstStyle/>
        <a:p>
          <a:r>
            <a:rPr lang="en-US" dirty="0"/>
            <a:t>02</a:t>
          </a:r>
        </a:p>
      </dgm:t>
    </dgm:pt>
    <dgm:pt modelId="{6464C8BE-F08C-45D8-AE3A-22D9D397066D}" type="parTrans" cxnId="{00543EAF-489D-4257-9C61-7C508FC6A5D5}">
      <dgm:prSet/>
      <dgm:spPr/>
      <dgm:t>
        <a:bodyPr/>
        <a:lstStyle/>
        <a:p>
          <a:endParaRPr lang="en-US"/>
        </a:p>
      </dgm:t>
    </dgm:pt>
    <dgm:pt modelId="{DC28CE47-9BEB-4876-A74D-A1E001E9AA16}" type="sibTrans" cxnId="{00543EAF-489D-4257-9C61-7C508FC6A5D5}">
      <dgm:prSet/>
      <dgm:spPr/>
      <dgm:t>
        <a:bodyPr/>
        <a:lstStyle/>
        <a:p>
          <a:endParaRPr lang="en-US"/>
        </a:p>
      </dgm:t>
    </dgm:pt>
    <dgm:pt modelId="{30E0D152-C907-4435-8F8B-4CB880745468}">
      <dgm:prSet phldrT="[Text]"/>
      <dgm:spPr/>
      <dgm:t>
        <a:bodyPr/>
        <a:lstStyle/>
        <a:p>
          <a:r>
            <a:rPr lang="en-US" dirty="0" err="1"/>
            <a:t>AeroSandbox</a:t>
          </a:r>
          <a:r>
            <a:rPr lang="en-US" dirty="0"/>
            <a:t>: a new design framework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02760F8-267F-41DF-960E-1CFC3D39CABA}" type="parTrans" cxnId="{66EE1EED-2AC9-49DE-8A4C-6D6E4EE820AA}">
      <dgm:prSet/>
      <dgm:spPr/>
      <dgm:t>
        <a:bodyPr/>
        <a:lstStyle/>
        <a:p>
          <a:endParaRPr lang="en-US"/>
        </a:p>
      </dgm:t>
    </dgm:pt>
    <dgm:pt modelId="{579F0158-71C7-4C61-93B9-B1122E6E47EE}" type="sibTrans" cxnId="{66EE1EED-2AC9-49DE-8A4C-6D6E4EE820AA}">
      <dgm:prSet/>
      <dgm:spPr/>
      <dgm:t>
        <a:bodyPr/>
        <a:lstStyle/>
        <a:p>
          <a:endParaRPr lang="en-US"/>
        </a:p>
      </dgm:t>
    </dgm:pt>
    <dgm:pt modelId="{A62C22E5-2999-467A-A68A-998FF61677BB}">
      <dgm:prSet phldrT="[Text]"/>
      <dgm:spPr/>
      <dgm:t>
        <a:bodyPr/>
        <a:lstStyle/>
        <a:p>
          <a:r>
            <a:rPr lang="en-US" dirty="0"/>
            <a:t>03</a:t>
          </a:r>
        </a:p>
      </dgm:t>
    </dgm:pt>
    <dgm:pt modelId="{1EE39C05-5290-4703-A60F-E0C66C9B6E68}" type="parTrans" cxnId="{B7EC7954-9F5A-4E5E-BA67-E3FF344B01C6}">
      <dgm:prSet/>
      <dgm:spPr/>
      <dgm:t>
        <a:bodyPr/>
        <a:lstStyle/>
        <a:p>
          <a:endParaRPr lang="en-US"/>
        </a:p>
      </dgm:t>
    </dgm:pt>
    <dgm:pt modelId="{BD3204F2-69CE-4540-AF54-A80AC710D770}" type="sibTrans" cxnId="{B7EC7954-9F5A-4E5E-BA67-E3FF344B01C6}">
      <dgm:prSet/>
      <dgm:spPr/>
      <dgm:t>
        <a:bodyPr/>
        <a:lstStyle/>
        <a:p>
          <a:endParaRPr lang="en-US"/>
        </a:p>
      </dgm:t>
    </dgm:pt>
    <dgm:pt modelId="{902024E7-091C-4362-AA0A-0B9D838FF695}">
      <dgm:prSet phldrT="[Text]"/>
      <dgm:spPr/>
      <dgm:t>
        <a:bodyPr/>
        <a:lstStyle/>
        <a:p>
          <a:r>
            <a:rPr lang="en-US" dirty="0"/>
            <a:t>Applications and case studies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6035793-88C4-465A-B2B8-258089F8422A}" type="parTrans" cxnId="{4818D30C-D553-4476-85DE-5E3AE7C286CA}">
      <dgm:prSet/>
      <dgm:spPr/>
      <dgm:t>
        <a:bodyPr/>
        <a:lstStyle/>
        <a:p>
          <a:endParaRPr lang="en-US"/>
        </a:p>
      </dgm:t>
    </dgm:pt>
    <dgm:pt modelId="{DA2EB4E9-60FF-4CF4-88D6-5F311107F069}" type="sibTrans" cxnId="{4818D30C-D553-4476-85DE-5E3AE7C286CA}">
      <dgm:prSet/>
      <dgm:spPr/>
      <dgm:t>
        <a:bodyPr/>
        <a:lstStyle/>
        <a:p>
          <a:endParaRPr lang="en-US"/>
        </a:p>
      </dgm:t>
    </dgm:pt>
    <dgm:pt modelId="{088FA3F1-0F63-43F4-9EAA-24CA88742D6A}" type="pres">
      <dgm:prSet presAssocID="{11ECA2BE-D4C9-42B4-A396-BE8C57612BF4}" presName="vert0" presStyleCnt="0">
        <dgm:presLayoutVars>
          <dgm:dir/>
          <dgm:animOne val="branch"/>
          <dgm:animLvl val="lvl"/>
        </dgm:presLayoutVars>
      </dgm:prSet>
      <dgm:spPr/>
    </dgm:pt>
    <dgm:pt modelId="{231677B4-A3E1-4649-B6C5-F4473C42113F}" type="pres">
      <dgm:prSet presAssocID="{4DDC3624-5F8F-49C3-8E74-1A48B0996098}" presName="thickLine" presStyleLbl="alignNode1" presStyleIdx="0" presStyleCnt="3"/>
      <dgm:spPr/>
    </dgm:pt>
    <dgm:pt modelId="{381D1B90-F64A-4A74-834D-E6305AC66988}" type="pres">
      <dgm:prSet presAssocID="{4DDC3624-5F8F-49C3-8E74-1A48B0996098}" presName="horz1" presStyleCnt="0"/>
      <dgm:spPr/>
    </dgm:pt>
    <dgm:pt modelId="{49016ED4-1FDE-4958-A998-CF442CA7215C}" type="pres">
      <dgm:prSet presAssocID="{4DDC3624-5F8F-49C3-8E74-1A48B0996098}" presName="tx1" presStyleLbl="revTx" presStyleIdx="0" presStyleCnt="6"/>
      <dgm:spPr/>
    </dgm:pt>
    <dgm:pt modelId="{FE650C85-2CA3-4E92-984B-5C25EA4246CE}" type="pres">
      <dgm:prSet presAssocID="{4DDC3624-5F8F-49C3-8E74-1A48B0996098}" presName="vert1" presStyleCnt="0"/>
      <dgm:spPr/>
    </dgm:pt>
    <dgm:pt modelId="{43512A7C-CB5E-4A64-A407-7A01AF05E226}" type="pres">
      <dgm:prSet presAssocID="{1A43BA60-9B7C-49C9-8480-B734F2F59123}" presName="vertSpace2a" presStyleCnt="0"/>
      <dgm:spPr/>
    </dgm:pt>
    <dgm:pt modelId="{F16E7AF5-72EE-491D-90BA-6A9F0A546762}" type="pres">
      <dgm:prSet presAssocID="{1A43BA60-9B7C-49C9-8480-B734F2F59123}" presName="horz2" presStyleCnt="0"/>
      <dgm:spPr/>
    </dgm:pt>
    <dgm:pt modelId="{E91A555A-1503-4D40-96A3-D0868C63149C}" type="pres">
      <dgm:prSet presAssocID="{1A43BA60-9B7C-49C9-8480-B734F2F59123}" presName="horzSpace2" presStyleCnt="0"/>
      <dgm:spPr/>
    </dgm:pt>
    <dgm:pt modelId="{F3D7E8CE-F297-41AD-97CE-55B162EA8729}" type="pres">
      <dgm:prSet presAssocID="{1A43BA60-9B7C-49C9-8480-B734F2F59123}" presName="tx2" presStyleLbl="revTx" presStyleIdx="1" presStyleCnt="6"/>
      <dgm:spPr/>
    </dgm:pt>
    <dgm:pt modelId="{75AD8DE2-4442-4F4A-A99F-7718B5A8A632}" type="pres">
      <dgm:prSet presAssocID="{1A43BA60-9B7C-49C9-8480-B734F2F59123}" presName="vert2" presStyleCnt="0"/>
      <dgm:spPr/>
    </dgm:pt>
    <dgm:pt modelId="{83EE047A-079D-472D-BD89-EC38719A056E}" type="pres">
      <dgm:prSet presAssocID="{1A43BA60-9B7C-49C9-8480-B734F2F59123}" presName="thinLine2b" presStyleLbl="callout" presStyleIdx="0" presStyleCnt="3"/>
      <dgm:spPr/>
    </dgm:pt>
    <dgm:pt modelId="{537C156D-FF1E-44A6-A595-33D19EF86F3A}" type="pres">
      <dgm:prSet presAssocID="{1A43BA60-9B7C-49C9-8480-B734F2F59123}" presName="vertSpace2b" presStyleCnt="0"/>
      <dgm:spPr/>
    </dgm:pt>
    <dgm:pt modelId="{BBA5C941-49AF-4CF5-A673-E9A28363457F}" type="pres">
      <dgm:prSet presAssocID="{13DD960F-F5A1-4AFB-B544-63C84F93DB59}" presName="thickLine" presStyleLbl="alignNode1" presStyleIdx="1" presStyleCnt="3"/>
      <dgm:spPr/>
    </dgm:pt>
    <dgm:pt modelId="{1A23F13A-E84C-4D7D-8C57-154C256B152E}" type="pres">
      <dgm:prSet presAssocID="{13DD960F-F5A1-4AFB-B544-63C84F93DB59}" presName="horz1" presStyleCnt="0"/>
      <dgm:spPr/>
    </dgm:pt>
    <dgm:pt modelId="{3DB57C31-69FB-4A98-8D8A-5EB4ABCC3734}" type="pres">
      <dgm:prSet presAssocID="{13DD960F-F5A1-4AFB-B544-63C84F93DB59}" presName="tx1" presStyleLbl="revTx" presStyleIdx="2" presStyleCnt="6"/>
      <dgm:spPr/>
    </dgm:pt>
    <dgm:pt modelId="{906059FA-300A-4ED9-B335-D43AB9BBFF9E}" type="pres">
      <dgm:prSet presAssocID="{13DD960F-F5A1-4AFB-B544-63C84F93DB59}" presName="vert1" presStyleCnt="0"/>
      <dgm:spPr/>
    </dgm:pt>
    <dgm:pt modelId="{5D1CD5D6-3274-47BD-9EA2-093068BEE9EE}" type="pres">
      <dgm:prSet presAssocID="{30E0D152-C907-4435-8F8B-4CB880745468}" presName="vertSpace2a" presStyleCnt="0"/>
      <dgm:spPr/>
    </dgm:pt>
    <dgm:pt modelId="{4777B62A-EEB7-4358-B04D-DB82D6368870}" type="pres">
      <dgm:prSet presAssocID="{30E0D152-C907-4435-8F8B-4CB880745468}" presName="horz2" presStyleCnt="0"/>
      <dgm:spPr/>
    </dgm:pt>
    <dgm:pt modelId="{B24B189F-1B97-4E6D-8E4F-7CB03F15D0AF}" type="pres">
      <dgm:prSet presAssocID="{30E0D152-C907-4435-8F8B-4CB880745468}" presName="horzSpace2" presStyleCnt="0"/>
      <dgm:spPr/>
    </dgm:pt>
    <dgm:pt modelId="{B2DED4A8-E094-4492-8C16-82D9BC590BC8}" type="pres">
      <dgm:prSet presAssocID="{30E0D152-C907-4435-8F8B-4CB880745468}" presName="tx2" presStyleLbl="revTx" presStyleIdx="3" presStyleCnt="6"/>
      <dgm:spPr/>
    </dgm:pt>
    <dgm:pt modelId="{F90F53F3-4175-43E5-92EE-12F235F42745}" type="pres">
      <dgm:prSet presAssocID="{30E0D152-C907-4435-8F8B-4CB880745468}" presName="vert2" presStyleCnt="0"/>
      <dgm:spPr/>
    </dgm:pt>
    <dgm:pt modelId="{9ABAB0FF-5D8D-4961-9893-8EBCD9307AB6}" type="pres">
      <dgm:prSet presAssocID="{30E0D152-C907-4435-8F8B-4CB880745468}" presName="thinLine2b" presStyleLbl="callout" presStyleIdx="1" presStyleCnt="3"/>
      <dgm:spPr/>
    </dgm:pt>
    <dgm:pt modelId="{016C1ABE-9759-4C21-8E57-BA8C4DA02C3E}" type="pres">
      <dgm:prSet presAssocID="{30E0D152-C907-4435-8F8B-4CB880745468}" presName="vertSpace2b" presStyleCnt="0"/>
      <dgm:spPr/>
    </dgm:pt>
    <dgm:pt modelId="{144A0C29-74DB-4180-8773-4259A59C2172}" type="pres">
      <dgm:prSet presAssocID="{A62C22E5-2999-467A-A68A-998FF61677BB}" presName="thickLine" presStyleLbl="alignNode1" presStyleIdx="2" presStyleCnt="3"/>
      <dgm:spPr/>
    </dgm:pt>
    <dgm:pt modelId="{0732C95D-F4A8-49D4-A6B4-998E757E632E}" type="pres">
      <dgm:prSet presAssocID="{A62C22E5-2999-467A-A68A-998FF61677BB}" presName="horz1" presStyleCnt="0"/>
      <dgm:spPr/>
    </dgm:pt>
    <dgm:pt modelId="{5C6E64F8-21EF-4E0E-9290-ACF12132CFEA}" type="pres">
      <dgm:prSet presAssocID="{A62C22E5-2999-467A-A68A-998FF61677BB}" presName="tx1" presStyleLbl="revTx" presStyleIdx="4" presStyleCnt="6"/>
      <dgm:spPr/>
    </dgm:pt>
    <dgm:pt modelId="{BC2DA866-0E57-443A-9AE0-5D444FDCBDFF}" type="pres">
      <dgm:prSet presAssocID="{A62C22E5-2999-467A-A68A-998FF61677BB}" presName="vert1" presStyleCnt="0"/>
      <dgm:spPr/>
    </dgm:pt>
    <dgm:pt modelId="{EA34DB12-738C-486E-8E09-814472206175}" type="pres">
      <dgm:prSet presAssocID="{902024E7-091C-4362-AA0A-0B9D838FF695}" presName="vertSpace2a" presStyleCnt="0"/>
      <dgm:spPr/>
    </dgm:pt>
    <dgm:pt modelId="{93DFB9B9-D239-4C02-A76C-3B9C31585D42}" type="pres">
      <dgm:prSet presAssocID="{902024E7-091C-4362-AA0A-0B9D838FF695}" presName="horz2" presStyleCnt="0"/>
      <dgm:spPr/>
    </dgm:pt>
    <dgm:pt modelId="{1FD5A839-4A3E-46A6-B5A5-AFF7A147465C}" type="pres">
      <dgm:prSet presAssocID="{902024E7-091C-4362-AA0A-0B9D838FF695}" presName="horzSpace2" presStyleCnt="0"/>
      <dgm:spPr/>
    </dgm:pt>
    <dgm:pt modelId="{B3E51991-D536-4646-A50C-D88637FA4472}" type="pres">
      <dgm:prSet presAssocID="{902024E7-091C-4362-AA0A-0B9D838FF695}" presName="tx2" presStyleLbl="revTx" presStyleIdx="5" presStyleCnt="6"/>
      <dgm:spPr/>
    </dgm:pt>
    <dgm:pt modelId="{93E99743-CEB5-402F-89A2-4FB00E6D65EA}" type="pres">
      <dgm:prSet presAssocID="{902024E7-091C-4362-AA0A-0B9D838FF695}" presName="vert2" presStyleCnt="0"/>
      <dgm:spPr/>
    </dgm:pt>
    <dgm:pt modelId="{4BF863CD-AA7F-4A64-A784-642BCD0D93B6}" type="pres">
      <dgm:prSet presAssocID="{902024E7-091C-4362-AA0A-0B9D838FF695}" presName="thinLine2b" presStyleLbl="callout" presStyleIdx="2" presStyleCnt="3"/>
      <dgm:spPr/>
    </dgm:pt>
    <dgm:pt modelId="{F3D40A67-3610-4559-A407-2B1BEA418A1D}" type="pres">
      <dgm:prSet presAssocID="{902024E7-091C-4362-AA0A-0B9D838FF695}" presName="vertSpace2b" presStyleCnt="0"/>
      <dgm:spPr/>
    </dgm:pt>
  </dgm:ptLst>
  <dgm:cxnLst>
    <dgm:cxn modelId="{4818D30C-D553-4476-85DE-5E3AE7C286CA}" srcId="{A62C22E5-2999-467A-A68A-998FF61677BB}" destId="{902024E7-091C-4362-AA0A-0B9D838FF695}" srcOrd="0" destOrd="0" parTransId="{F6035793-88C4-465A-B2B8-258089F8422A}" sibTransId="{DA2EB4E9-60FF-4CF4-88D6-5F311107F069}"/>
    <dgm:cxn modelId="{C8472622-C0E3-41DB-B4A0-FF799D3FCBE9}" type="presOf" srcId="{4DDC3624-5F8F-49C3-8E74-1A48B0996098}" destId="{49016ED4-1FDE-4958-A998-CF442CA7215C}" srcOrd="0" destOrd="0" presId="urn:microsoft.com/office/officeart/2008/layout/LinedList"/>
    <dgm:cxn modelId="{CD397A35-C9C4-46C4-B2B3-627CC0E2AFB2}" type="presOf" srcId="{902024E7-091C-4362-AA0A-0B9D838FF695}" destId="{B3E51991-D536-4646-A50C-D88637FA4472}" srcOrd="0" destOrd="0" presId="urn:microsoft.com/office/officeart/2008/layout/LinedList"/>
    <dgm:cxn modelId="{B7EC7954-9F5A-4E5E-BA67-E3FF344B01C6}" srcId="{11ECA2BE-D4C9-42B4-A396-BE8C57612BF4}" destId="{A62C22E5-2999-467A-A68A-998FF61677BB}" srcOrd="2" destOrd="0" parTransId="{1EE39C05-5290-4703-A60F-E0C66C9B6E68}" sibTransId="{BD3204F2-69CE-4540-AF54-A80AC710D770}"/>
    <dgm:cxn modelId="{00543EAF-489D-4257-9C61-7C508FC6A5D5}" srcId="{11ECA2BE-D4C9-42B4-A396-BE8C57612BF4}" destId="{13DD960F-F5A1-4AFB-B544-63C84F93DB59}" srcOrd="1" destOrd="0" parTransId="{6464C8BE-F08C-45D8-AE3A-22D9D397066D}" sibTransId="{DC28CE47-9BEB-4876-A74D-A1E001E9AA16}"/>
    <dgm:cxn modelId="{CFC65BCA-CD7E-4FF7-AAC3-8C7779220BA0}" srcId="{11ECA2BE-D4C9-42B4-A396-BE8C57612BF4}" destId="{4DDC3624-5F8F-49C3-8E74-1A48B0996098}" srcOrd="0" destOrd="0" parTransId="{8941EF3D-C486-4261-AE64-95DA6C6D3B6B}" sibTransId="{4E07AF81-A4EF-4FDD-92DD-C4A770832EC4}"/>
    <dgm:cxn modelId="{ACD0FEDF-9A25-4B8A-987F-1223DFC1A0A0}" type="presOf" srcId="{30E0D152-C907-4435-8F8B-4CB880745468}" destId="{B2DED4A8-E094-4492-8C16-82D9BC590BC8}" srcOrd="0" destOrd="0" presId="urn:microsoft.com/office/officeart/2008/layout/LinedList"/>
    <dgm:cxn modelId="{2D373DE0-A40A-4CB2-8050-E4C7CE383AA7}" type="presOf" srcId="{1A43BA60-9B7C-49C9-8480-B734F2F59123}" destId="{F3D7E8CE-F297-41AD-97CE-55B162EA8729}" srcOrd="0" destOrd="0" presId="urn:microsoft.com/office/officeart/2008/layout/LinedList"/>
    <dgm:cxn modelId="{5E5FDFE9-C607-4C75-A4FA-9801CBEA9B67}" type="presOf" srcId="{13DD960F-F5A1-4AFB-B544-63C84F93DB59}" destId="{3DB57C31-69FB-4A98-8D8A-5EB4ABCC3734}" srcOrd="0" destOrd="0" presId="urn:microsoft.com/office/officeart/2008/layout/LinedList"/>
    <dgm:cxn modelId="{66EE1EED-2AC9-49DE-8A4C-6D6E4EE820AA}" srcId="{13DD960F-F5A1-4AFB-B544-63C84F93DB59}" destId="{30E0D152-C907-4435-8F8B-4CB880745468}" srcOrd="0" destOrd="0" parTransId="{F02760F8-267F-41DF-960E-1CFC3D39CABA}" sibTransId="{579F0158-71C7-4C61-93B9-B1122E6E47EE}"/>
    <dgm:cxn modelId="{F6D32FEF-A862-4906-83F5-3528CFEFC4B0}" type="presOf" srcId="{11ECA2BE-D4C9-42B4-A396-BE8C57612BF4}" destId="{088FA3F1-0F63-43F4-9EAA-24CA88742D6A}" srcOrd="0" destOrd="0" presId="urn:microsoft.com/office/officeart/2008/layout/LinedList"/>
    <dgm:cxn modelId="{6A3C46F2-B23A-4186-9948-5148136AF2FD}" type="presOf" srcId="{A62C22E5-2999-467A-A68A-998FF61677BB}" destId="{5C6E64F8-21EF-4E0E-9290-ACF12132CFEA}" srcOrd="0" destOrd="0" presId="urn:microsoft.com/office/officeart/2008/layout/LinedList"/>
    <dgm:cxn modelId="{7F9B8AFB-AC41-4580-B717-BCFE6FF0C267}" srcId="{4DDC3624-5F8F-49C3-8E74-1A48B0996098}" destId="{1A43BA60-9B7C-49C9-8480-B734F2F59123}" srcOrd="0" destOrd="0" parTransId="{1D6406FF-1362-4140-9B86-99B33610CE62}" sibTransId="{E152A388-B989-4292-8876-901F3F9D52C4}"/>
    <dgm:cxn modelId="{A3A5DAC9-1A37-421A-8500-856562A8D5DF}" type="presParOf" srcId="{088FA3F1-0F63-43F4-9EAA-24CA88742D6A}" destId="{231677B4-A3E1-4649-B6C5-F4473C42113F}" srcOrd="0" destOrd="0" presId="urn:microsoft.com/office/officeart/2008/layout/LinedList"/>
    <dgm:cxn modelId="{2DD9877F-0436-4190-AE8C-B0A226F5BA31}" type="presParOf" srcId="{088FA3F1-0F63-43F4-9EAA-24CA88742D6A}" destId="{381D1B90-F64A-4A74-834D-E6305AC66988}" srcOrd="1" destOrd="0" presId="urn:microsoft.com/office/officeart/2008/layout/LinedList"/>
    <dgm:cxn modelId="{C2E4BCCD-1491-48E4-940C-9D140C4F209A}" type="presParOf" srcId="{381D1B90-F64A-4A74-834D-E6305AC66988}" destId="{49016ED4-1FDE-4958-A998-CF442CA7215C}" srcOrd="0" destOrd="0" presId="urn:microsoft.com/office/officeart/2008/layout/LinedList"/>
    <dgm:cxn modelId="{D4B71DE6-2A35-4308-A8B2-7E6E7A7D56C2}" type="presParOf" srcId="{381D1B90-F64A-4A74-834D-E6305AC66988}" destId="{FE650C85-2CA3-4E92-984B-5C25EA4246CE}" srcOrd="1" destOrd="0" presId="urn:microsoft.com/office/officeart/2008/layout/LinedList"/>
    <dgm:cxn modelId="{8A7CD4B9-4FD7-401B-8312-4202F8A3F3FC}" type="presParOf" srcId="{FE650C85-2CA3-4E92-984B-5C25EA4246CE}" destId="{43512A7C-CB5E-4A64-A407-7A01AF05E226}" srcOrd="0" destOrd="0" presId="urn:microsoft.com/office/officeart/2008/layout/LinedList"/>
    <dgm:cxn modelId="{2EFB84EC-DA78-42F4-B8D1-24E6D5296C9E}" type="presParOf" srcId="{FE650C85-2CA3-4E92-984B-5C25EA4246CE}" destId="{F16E7AF5-72EE-491D-90BA-6A9F0A546762}" srcOrd="1" destOrd="0" presId="urn:microsoft.com/office/officeart/2008/layout/LinedList"/>
    <dgm:cxn modelId="{543BB747-CD1A-4974-8136-C70C2EB74632}" type="presParOf" srcId="{F16E7AF5-72EE-491D-90BA-6A9F0A546762}" destId="{E91A555A-1503-4D40-96A3-D0868C63149C}" srcOrd="0" destOrd="0" presId="urn:microsoft.com/office/officeart/2008/layout/LinedList"/>
    <dgm:cxn modelId="{D4581A42-7BE7-4B0F-9995-211247C9D012}" type="presParOf" srcId="{F16E7AF5-72EE-491D-90BA-6A9F0A546762}" destId="{F3D7E8CE-F297-41AD-97CE-55B162EA8729}" srcOrd="1" destOrd="0" presId="urn:microsoft.com/office/officeart/2008/layout/LinedList"/>
    <dgm:cxn modelId="{3D57761D-FFF2-4B32-BEAF-F8E9DBEBD10C}" type="presParOf" srcId="{F16E7AF5-72EE-491D-90BA-6A9F0A546762}" destId="{75AD8DE2-4442-4F4A-A99F-7718B5A8A632}" srcOrd="2" destOrd="0" presId="urn:microsoft.com/office/officeart/2008/layout/LinedList"/>
    <dgm:cxn modelId="{383FD0FF-909E-403A-BEC5-D65D15115BAD}" type="presParOf" srcId="{FE650C85-2CA3-4E92-984B-5C25EA4246CE}" destId="{83EE047A-079D-472D-BD89-EC38719A056E}" srcOrd="2" destOrd="0" presId="urn:microsoft.com/office/officeart/2008/layout/LinedList"/>
    <dgm:cxn modelId="{27A9A90D-C062-4D45-951F-C69CF915BED1}" type="presParOf" srcId="{FE650C85-2CA3-4E92-984B-5C25EA4246CE}" destId="{537C156D-FF1E-44A6-A595-33D19EF86F3A}" srcOrd="3" destOrd="0" presId="urn:microsoft.com/office/officeart/2008/layout/LinedList"/>
    <dgm:cxn modelId="{759699E3-0FB0-4FAD-876E-687B14B3D59D}" type="presParOf" srcId="{088FA3F1-0F63-43F4-9EAA-24CA88742D6A}" destId="{BBA5C941-49AF-4CF5-A673-E9A28363457F}" srcOrd="2" destOrd="0" presId="urn:microsoft.com/office/officeart/2008/layout/LinedList"/>
    <dgm:cxn modelId="{C65D2E17-0509-464B-B466-4F0A846CA4D1}" type="presParOf" srcId="{088FA3F1-0F63-43F4-9EAA-24CA88742D6A}" destId="{1A23F13A-E84C-4D7D-8C57-154C256B152E}" srcOrd="3" destOrd="0" presId="urn:microsoft.com/office/officeart/2008/layout/LinedList"/>
    <dgm:cxn modelId="{C301787E-B352-4A49-B88E-7E01FCF827E3}" type="presParOf" srcId="{1A23F13A-E84C-4D7D-8C57-154C256B152E}" destId="{3DB57C31-69FB-4A98-8D8A-5EB4ABCC3734}" srcOrd="0" destOrd="0" presId="urn:microsoft.com/office/officeart/2008/layout/LinedList"/>
    <dgm:cxn modelId="{EF1F01FC-CFCC-4C39-B2EE-E03D88555DE3}" type="presParOf" srcId="{1A23F13A-E84C-4D7D-8C57-154C256B152E}" destId="{906059FA-300A-4ED9-B335-D43AB9BBFF9E}" srcOrd="1" destOrd="0" presId="urn:microsoft.com/office/officeart/2008/layout/LinedList"/>
    <dgm:cxn modelId="{A130D99B-7B8D-4AA0-9E16-7758791E954D}" type="presParOf" srcId="{906059FA-300A-4ED9-B335-D43AB9BBFF9E}" destId="{5D1CD5D6-3274-47BD-9EA2-093068BEE9EE}" srcOrd="0" destOrd="0" presId="urn:microsoft.com/office/officeart/2008/layout/LinedList"/>
    <dgm:cxn modelId="{A5D853C8-109E-49B8-9541-FC81EF06C97D}" type="presParOf" srcId="{906059FA-300A-4ED9-B335-D43AB9BBFF9E}" destId="{4777B62A-EEB7-4358-B04D-DB82D6368870}" srcOrd="1" destOrd="0" presId="urn:microsoft.com/office/officeart/2008/layout/LinedList"/>
    <dgm:cxn modelId="{40B327F2-5587-4F83-8FD8-C81223954974}" type="presParOf" srcId="{4777B62A-EEB7-4358-B04D-DB82D6368870}" destId="{B24B189F-1B97-4E6D-8E4F-7CB03F15D0AF}" srcOrd="0" destOrd="0" presId="urn:microsoft.com/office/officeart/2008/layout/LinedList"/>
    <dgm:cxn modelId="{1E471E2F-B553-4C4F-BED6-A7ED5990D358}" type="presParOf" srcId="{4777B62A-EEB7-4358-B04D-DB82D6368870}" destId="{B2DED4A8-E094-4492-8C16-82D9BC590BC8}" srcOrd="1" destOrd="0" presId="urn:microsoft.com/office/officeart/2008/layout/LinedList"/>
    <dgm:cxn modelId="{1701A9D9-1E6C-4942-8D8E-36FC9B6F58BD}" type="presParOf" srcId="{4777B62A-EEB7-4358-B04D-DB82D6368870}" destId="{F90F53F3-4175-43E5-92EE-12F235F42745}" srcOrd="2" destOrd="0" presId="urn:microsoft.com/office/officeart/2008/layout/LinedList"/>
    <dgm:cxn modelId="{CCBC0227-6291-4291-AC9C-A160A5127513}" type="presParOf" srcId="{906059FA-300A-4ED9-B335-D43AB9BBFF9E}" destId="{9ABAB0FF-5D8D-4961-9893-8EBCD9307AB6}" srcOrd="2" destOrd="0" presId="urn:microsoft.com/office/officeart/2008/layout/LinedList"/>
    <dgm:cxn modelId="{C1E8E634-FB39-4180-BA1A-A699A2D82384}" type="presParOf" srcId="{906059FA-300A-4ED9-B335-D43AB9BBFF9E}" destId="{016C1ABE-9759-4C21-8E57-BA8C4DA02C3E}" srcOrd="3" destOrd="0" presId="urn:microsoft.com/office/officeart/2008/layout/LinedList"/>
    <dgm:cxn modelId="{9E61F02C-8667-48DA-921F-EC3D685BBB08}" type="presParOf" srcId="{088FA3F1-0F63-43F4-9EAA-24CA88742D6A}" destId="{144A0C29-74DB-4180-8773-4259A59C2172}" srcOrd="4" destOrd="0" presId="urn:microsoft.com/office/officeart/2008/layout/LinedList"/>
    <dgm:cxn modelId="{5CCF5989-C307-4692-A17A-92AC0B727B86}" type="presParOf" srcId="{088FA3F1-0F63-43F4-9EAA-24CA88742D6A}" destId="{0732C95D-F4A8-49D4-A6B4-998E757E632E}" srcOrd="5" destOrd="0" presId="urn:microsoft.com/office/officeart/2008/layout/LinedList"/>
    <dgm:cxn modelId="{482C368F-5500-408E-B726-2292684167BE}" type="presParOf" srcId="{0732C95D-F4A8-49D4-A6B4-998E757E632E}" destId="{5C6E64F8-21EF-4E0E-9290-ACF12132CFEA}" srcOrd="0" destOrd="0" presId="urn:microsoft.com/office/officeart/2008/layout/LinedList"/>
    <dgm:cxn modelId="{E4EFD502-BF6F-462B-80CD-B89DBF388659}" type="presParOf" srcId="{0732C95D-F4A8-49D4-A6B4-998E757E632E}" destId="{BC2DA866-0E57-443A-9AE0-5D444FDCBDFF}" srcOrd="1" destOrd="0" presId="urn:microsoft.com/office/officeart/2008/layout/LinedList"/>
    <dgm:cxn modelId="{2002EE70-50E2-4665-8BC3-56CF0E0584A3}" type="presParOf" srcId="{BC2DA866-0E57-443A-9AE0-5D444FDCBDFF}" destId="{EA34DB12-738C-486E-8E09-814472206175}" srcOrd="0" destOrd="0" presId="urn:microsoft.com/office/officeart/2008/layout/LinedList"/>
    <dgm:cxn modelId="{FE00C286-FF9E-4EDC-BE1F-ACB24D4CA862}" type="presParOf" srcId="{BC2DA866-0E57-443A-9AE0-5D444FDCBDFF}" destId="{93DFB9B9-D239-4C02-A76C-3B9C31585D42}" srcOrd="1" destOrd="0" presId="urn:microsoft.com/office/officeart/2008/layout/LinedList"/>
    <dgm:cxn modelId="{D061153A-7BDE-48F8-A51E-62A1B0978B3F}" type="presParOf" srcId="{93DFB9B9-D239-4C02-A76C-3B9C31585D42}" destId="{1FD5A839-4A3E-46A6-B5A5-AFF7A147465C}" srcOrd="0" destOrd="0" presId="urn:microsoft.com/office/officeart/2008/layout/LinedList"/>
    <dgm:cxn modelId="{F6C54BFD-5A50-49B6-B974-25439C350F53}" type="presParOf" srcId="{93DFB9B9-D239-4C02-A76C-3B9C31585D42}" destId="{B3E51991-D536-4646-A50C-D88637FA4472}" srcOrd="1" destOrd="0" presId="urn:microsoft.com/office/officeart/2008/layout/LinedList"/>
    <dgm:cxn modelId="{A75DA3EC-07C6-41CF-A079-1C08031CD226}" type="presParOf" srcId="{93DFB9B9-D239-4C02-A76C-3B9C31585D42}" destId="{93E99743-CEB5-402F-89A2-4FB00E6D65EA}" srcOrd="2" destOrd="0" presId="urn:microsoft.com/office/officeart/2008/layout/LinedList"/>
    <dgm:cxn modelId="{CA191ABB-E5EE-4DAC-B28D-50CD8F6CBCDC}" type="presParOf" srcId="{BC2DA866-0E57-443A-9AE0-5D444FDCBDFF}" destId="{4BF863CD-AA7F-4A64-A784-642BCD0D93B6}" srcOrd="2" destOrd="0" presId="urn:microsoft.com/office/officeart/2008/layout/LinedList"/>
    <dgm:cxn modelId="{13CD56B0-6133-44F9-BC4D-46F67477F4E4}" type="presParOf" srcId="{BC2DA866-0E57-443A-9AE0-5D444FDCBDFF}" destId="{F3D40A67-3610-4559-A407-2B1BEA418A1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20D1F-7A9F-4059-8F66-4408A70E5C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98D91-7404-4820-8EC9-21F42503CCDE}">
      <dgm:prSet phldrT="[Text]"/>
      <dgm:spPr/>
      <dgm:t>
        <a:bodyPr/>
        <a:lstStyle/>
        <a:p>
          <a:r>
            <a:rPr lang="en-US" dirty="0"/>
            <a:t>Typical Disciplines</a:t>
          </a:r>
        </a:p>
      </dgm:t>
    </dgm:pt>
    <dgm:pt modelId="{A0BF9B9E-A25E-42BF-BB48-7702AF7ED19B}" type="parTrans" cxnId="{C0418AE0-360E-4CD2-BECB-095EEE2D6F32}">
      <dgm:prSet/>
      <dgm:spPr/>
      <dgm:t>
        <a:bodyPr/>
        <a:lstStyle/>
        <a:p>
          <a:endParaRPr lang="en-US"/>
        </a:p>
      </dgm:t>
    </dgm:pt>
    <dgm:pt modelId="{673F6FE9-0BD7-4D22-889F-AA1B4B0DDE3E}" type="sibTrans" cxnId="{C0418AE0-360E-4CD2-BECB-095EEE2D6F32}">
      <dgm:prSet/>
      <dgm:spPr/>
      <dgm:t>
        <a:bodyPr/>
        <a:lstStyle/>
        <a:p>
          <a:endParaRPr lang="en-US"/>
        </a:p>
      </dgm:t>
    </dgm:pt>
    <dgm:pt modelId="{65C52B5E-4FE1-4669-B594-DE25059FA518}">
      <dgm:prSet phldrT="[Text]"/>
      <dgm:spPr/>
      <dgm:t>
        <a:bodyPr/>
        <a:lstStyle/>
        <a:p>
          <a:r>
            <a:rPr lang="en-US" dirty="0"/>
            <a:t>Aerodynamics</a:t>
          </a:r>
        </a:p>
      </dgm:t>
    </dgm:pt>
    <dgm:pt modelId="{4DA41973-2A9C-43BB-B0EE-4AED8B5A2710}" type="parTrans" cxnId="{FA40263E-B09C-41AC-8A92-7ECA0E7217AB}">
      <dgm:prSet/>
      <dgm:spPr/>
      <dgm:t>
        <a:bodyPr/>
        <a:lstStyle/>
        <a:p>
          <a:endParaRPr lang="en-US"/>
        </a:p>
      </dgm:t>
    </dgm:pt>
    <dgm:pt modelId="{BE8A32AE-1951-4624-BD46-AEA06D7F005E}" type="sibTrans" cxnId="{FA40263E-B09C-41AC-8A92-7ECA0E7217AB}">
      <dgm:prSet/>
      <dgm:spPr/>
      <dgm:t>
        <a:bodyPr/>
        <a:lstStyle/>
        <a:p>
          <a:endParaRPr lang="en-US"/>
        </a:p>
      </dgm:t>
    </dgm:pt>
    <dgm:pt modelId="{78FBBB36-C54D-41ED-BB10-38FAD440EC18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03315F13-DE48-4363-A709-0E0A60D080E5}" type="parTrans" cxnId="{099EA682-8DBC-4A9D-BD9E-DB92C7DAAD78}">
      <dgm:prSet/>
      <dgm:spPr/>
      <dgm:t>
        <a:bodyPr/>
        <a:lstStyle/>
        <a:p>
          <a:endParaRPr lang="en-US"/>
        </a:p>
      </dgm:t>
    </dgm:pt>
    <dgm:pt modelId="{71AF6CF2-76F9-43AE-92E6-C6F007E79CA1}" type="sibTrans" cxnId="{099EA682-8DBC-4A9D-BD9E-DB92C7DAAD78}">
      <dgm:prSet/>
      <dgm:spPr/>
      <dgm:t>
        <a:bodyPr/>
        <a:lstStyle/>
        <a:p>
          <a:endParaRPr lang="en-US"/>
        </a:p>
      </dgm:t>
    </dgm:pt>
    <dgm:pt modelId="{AF6F73B6-2C96-4AC7-A5BA-CFBE3AA0C8A4}">
      <dgm:prSet phldrT="[Text]"/>
      <dgm:spPr/>
      <dgm:t>
        <a:bodyPr/>
        <a:lstStyle/>
        <a:p>
          <a:r>
            <a:rPr lang="en-US" dirty="0"/>
            <a:t>Propulsion</a:t>
          </a:r>
        </a:p>
      </dgm:t>
    </dgm:pt>
    <dgm:pt modelId="{1A1881BF-EFF8-4270-A9F0-34982B5969B4}" type="parTrans" cxnId="{8215335B-DF2E-4B2E-8852-6114D534C12E}">
      <dgm:prSet/>
      <dgm:spPr/>
      <dgm:t>
        <a:bodyPr/>
        <a:lstStyle/>
        <a:p>
          <a:endParaRPr lang="en-US"/>
        </a:p>
      </dgm:t>
    </dgm:pt>
    <dgm:pt modelId="{1B51E703-6AFE-42E1-9229-DF9AFC97AA0E}" type="sibTrans" cxnId="{8215335B-DF2E-4B2E-8852-6114D534C12E}">
      <dgm:prSet/>
      <dgm:spPr/>
      <dgm:t>
        <a:bodyPr/>
        <a:lstStyle/>
        <a:p>
          <a:endParaRPr lang="en-US"/>
        </a:p>
      </dgm:t>
    </dgm:pt>
    <dgm:pt modelId="{8F31F303-E05D-49A7-A898-BA9C6E76DA09}">
      <dgm:prSet phldrT="[Text]"/>
      <dgm:spPr/>
      <dgm:t>
        <a:bodyPr/>
        <a:lstStyle/>
        <a:p>
          <a:r>
            <a:rPr lang="en-US" dirty="0"/>
            <a:t>Stability &amp; Control</a:t>
          </a:r>
        </a:p>
      </dgm:t>
    </dgm:pt>
    <dgm:pt modelId="{81EAAA32-0F02-47D2-86D4-4B30B4AAEB5A}" type="parTrans" cxnId="{692DFB08-7A9E-45BF-816A-8EF539CDA0D7}">
      <dgm:prSet/>
      <dgm:spPr/>
      <dgm:t>
        <a:bodyPr/>
        <a:lstStyle/>
        <a:p>
          <a:endParaRPr lang="en-US"/>
        </a:p>
      </dgm:t>
    </dgm:pt>
    <dgm:pt modelId="{815E930A-83D5-48BF-BBC1-2BD1A71B2037}" type="sibTrans" cxnId="{692DFB08-7A9E-45BF-816A-8EF539CDA0D7}">
      <dgm:prSet/>
      <dgm:spPr/>
      <dgm:t>
        <a:bodyPr/>
        <a:lstStyle/>
        <a:p>
          <a:endParaRPr lang="en-US"/>
        </a:p>
      </dgm:t>
    </dgm:pt>
    <dgm:pt modelId="{6EADA4D8-2C2D-48D9-98DD-6531512988D4}">
      <dgm:prSet phldrT="[Text]"/>
      <dgm:spPr/>
      <dgm:t>
        <a:bodyPr/>
        <a:lstStyle/>
        <a:p>
          <a:r>
            <a:rPr lang="en-US" dirty="0"/>
            <a:t>Trajectory/Dynamics</a:t>
          </a:r>
        </a:p>
      </dgm:t>
    </dgm:pt>
    <dgm:pt modelId="{C0AED95C-BABC-4CB1-8C46-DA52E229F436}" type="parTrans" cxnId="{5BF72956-C3AB-4429-93C7-0EDE912C8BA6}">
      <dgm:prSet/>
      <dgm:spPr/>
      <dgm:t>
        <a:bodyPr/>
        <a:lstStyle/>
        <a:p>
          <a:endParaRPr lang="en-US"/>
        </a:p>
      </dgm:t>
    </dgm:pt>
    <dgm:pt modelId="{B892AE14-9563-45CF-8129-22CF756E0C0C}" type="sibTrans" cxnId="{5BF72956-C3AB-4429-93C7-0EDE912C8BA6}">
      <dgm:prSet/>
      <dgm:spPr/>
      <dgm:t>
        <a:bodyPr/>
        <a:lstStyle/>
        <a:p>
          <a:endParaRPr lang="en-US"/>
        </a:p>
      </dgm:t>
    </dgm:pt>
    <dgm:pt modelId="{EB20375E-79F1-496E-AD21-BFB1A037D8F2}">
      <dgm:prSet phldrT="[Text]"/>
      <dgm:spPr/>
      <dgm:t>
        <a:bodyPr/>
        <a:lstStyle/>
        <a:p>
          <a:r>
            <a:rPr lang="en-US" dirty="0"/>
            <a:t>Mission-specific requirements</a:t>
          </a:r>
        </a:p>
      </dgm:t>
    </dgm:pt>
    <dgm:pt modelId="{F96B472D-8DE0-4A0B-A93D-76B592B07249}" type="parTrans" cxnId="{B032BA1A-D63C-4877-B438-3A1ACCB00BC4}">
      <dgm:prSet/>
      <dgm:spPr/>
      <dgm:t>
        <a:bodyPr/>
        <a:lstStyle/>
        <a:p>
          <a:endParaRPr lang="en-US"/>
        </a:p>
      </dgm:t>
    </dgm:pt>
    <dgm:pt modelId="{62D8A8E9-DF43-41BC-90E4-730C9EBC387A}" type="sibTrans" cxnId="{B032BA1A-D63C-4877-B438-3A1ACCB00BC4}">
      <dgm:prSet/>
      <dgm:spPr/>
      <dgm:t>
        <a:bodyPr/>
        <a:lstStyle/>
        <a:p>
          <a:endParaRPr lang="en-US"/>
        </a:p>
      </dgm:t>
    </dgm:pt>
    <dgm:pt modelId="{1978F4E3-B518-4279-951B-B8D88D6F602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BA60BF4-39D6-463C-919D-337678D83B64}" type="parTrans" cxnId="{2CAADF26-44FA-4D30-ABC5-7BE1DE777EB9}">
      <dgm:prSet/>
      <dgm:spPr/>
      <dgm:t>
        <a:bodyPr/>
        <a:lstStyle/>
        <a:p>
          <a:endParaRPr lang="en-US"/>
        </a:p>
      </dgm:t>
    </dgm:pt>
    <dgm:pt modelId="{DF36896F-D271-4D8E-B9E1-9E46EE27ACF5}" type="sibTrans" cxnId="{2CAADF26-44FA-4D30-ABC5-7BE1DE777EB9}">
      <dgm:prSet/>
      <dgm:spPr/>
      <dgm:t>
        <a:bodyPr/>
        <a:lstStyle/>
        <a:p>
          <a:endParaRPr lang="en-US"/>
        </a:p>
      </dgm:t>
    </dgm:pt>
    <dgm:pt modelId="{4087D5FC-A027-49E6-929C-77F61D546B25}">
      <dgm:prSet phldrT="[Text]"/>
      <dgm:spPr/>
      <dgm:t>
        <a:bodyPr/>
        <a:lstStyle/>
        <a:p>
          <a:r>
            <a:rPr lang="en-US" dirty="0"/>
            <a:t>Weights</a:t>
          </a:r>
        </a:p>
      </dgm:t>
    </dgm:pt>
    <dgm:pt modelId="{A735CBDD-FEA9-4D73-9AFF-DD05A7FF08C3}" type="parTrans" cxnId="{045F55E0-ADFF-4836-9FA6-9E3E614E6DFE}">
      <dgm:prSet/>
      <dgm:spPr/>
      <dgm:t>
        <a:bodyPr/>
        <a:lstStyle/>
        <a:p>
          <a:endParaRPr lang="en-US"/>
        </a:p>
      </dgm:t>
    </dgm:pt>
    <dgm:pt modelId="{62ACEE85-677F-48C6-9A88-3879C80FF8D1}" type="sibTrans" cxnId="{045F55E0-ADFF-4836-9FA6-9E3E614E6DFE}">
      <dgm:prSet/>
      <dgm:spPr/>
      <dgm:t>
        <a:bodyPr/>
        <a:lstStyle/>
        <a:p>
          <a:endParaRPr lang="en-US"/>
        </a:p>
      </dgm:t>
    </dgm:pt>
    <dgm:pt modelId="{FCB424DB-5AF2-4DDD-925C-C6E3C3BC3527}">
      <dgm:prSet phldrT="[Text]"/>
      <dgm:spPr/>
      <dgm:t>
        <a:bodyPr/>
        <a:lstStyle/>
        <a:p>
          <a:r>
            <a:rPr lang="en-US" dirty="0"/>
            <a:t>Power Systems</a:t>
          </a:r>
        </a:p>
      </dgm:t>
    </dgm:pt>
    <dgm:pt modelId="{C478C71E-4FB6-4312-AE3A-3016AAB2D272}" type="parTrans" cxnId="{60F03A53-EC86-4CFC-8BF1-5B4D12930DB4}">
      <dgm:prSet/>
      <dgm:spPr/>
      <dgm:t>
        <a:bodyPr/>
        <a:lstStyle/>
        <a:p>
          <a:endParaRPr lang="en-US"/>
        </a:p>
      </dgm:t>
    </dgm:pt>
    <dgm:pt modelId="{776FE0E2-D0AD-49CF-A5F2-3F0942A5EF5F}" type="sibTrans" cxnId="{60F03A53-EC86-4CFC-8BF1-5B4D12930DB4}">
      <dgm:prSet/>
      <dgm:spPr/>
      <dgm:t>
        <a:bodyPr/>
        <a:lstStyle/>
        <a:p>
          <a:endParaRPr lang="en-US"/>
        </a:p>
      </dgm:t>
    </dgm:pt>
    <dgm:pt modelId="{D0E319B1-1E69-41A6-88D8-A6E0CF59C9CC}" type="pres">
      <dgm:prSet presAssocID="{5CC20D1F-7A9F-4059-8F66-4408A70E5CE6}" presName="vert0" presStyleCnt="0">
        <dgm:presLayoutVars>
          <dgm:dir/>
          <dgm:animOne val="branch"/>
          <dgm:animLvl val="lvl"/>
        </dgm:presLayoutVars>
      </dgm:prSet>
      <dgm:spPr/>
    </dgm:pt>
    <dgm:pt modelId="{B36322DB-1387-49A8-A7B3-5FB9C8554AC8}" type="pres">
      <dgm:prSet presAssocID="{EEE98D91-7404-4820-8EC9-21F42503CCDE}" presName="thickLine" presStyleLbl="alignNode1" presStyleIdx="0" presStyleCnt="1"/>
      <dgm:spPr/>
    </dgm:pt>
    <dgm:pt modelId="{243BE560-12DA-4D99-9308-45C3A776B260}" type="pres">
      <dgm:prSet presAssocID="{EEE98D91-7404-4820-8EC9-21F42503CCDE}" presName="horz1" presStyleCnt="0"/>
      <dgm:spPr/>
    </dgm:pt>
    <dgm:pt modelId="{95E2F889-ABF4-48FF-B998-E3174F8DC426}" type="pres">
      <dgm:prSet presAssocID="{EEE98D91-7404-4820-8EC9-21F42503CCDE}" presName="tx1" presStyleLbl="revTx" presStyleIdx="0" presStyleCnt="10"/>
      <dgm:spPr/>
    </dgm:pt>
    <dgm:pt modelId="{7B7519A3-9695-4FA4-BDFE-D01F963B7AD1}" type="pres">
      <dgm:prSet presAssocID="{EEE98D91-7404-4820-8EC9-21F42503CCDE}" presName="vert1" presStyleCnt="0"/>
      <dgm:spPr/>
    </dgm:pt>
    <dgm:pt modelId="{CEDD5BB3-88B4-4AC6-AFE6-05695881439B}" type="pres">
      <dgm:prSet presAssocID="{65C52B5E-4FE1-4669-B594-DE25059FA518}" presName="vertSpace2a" presStyleCnt="0"/>
      <dgm:spPr/>
    </dgm:pt>
    <dgm:pt modelId="{BE47D42C-CA3A-4ED9-83FE-F6D3F92C6E69}" type="pres">
      <dgm:prSet presAssocID="{65C52B5E-4FE1-4669-B594-DE25059FA518}" presName="horz2" presStyleCnt="0"/>
      <dgm:spPr/>
    </dgm:pt>
    <dgm:pt modelId="{4FE36D4F-6059-4B8F-BFD0-F5400CE53ADA}" type="pres">
      <dgm:prSet presAssocID="{65C52B5E-4FE1-4669-B594-DE25059FA518}" presName="horzSpace2" presStyleCnt="0"/>
      <dgm:spPr/>
    </dgm:pt>
    <dgm:pt modelId="{4DD6A751-842F-4534-9338-070F2E0B7D7F}" type="pres">
      <dgm:prSet presAssocID="{65C52B5E-4FE1-4669-B594-DE25059FA518}" presName="tx2" presStyleLbl="revTx" presStyleIdx="1" presStyleCnt="10"/>
      <dgm:spPr/>
    </dgm:pt>
    <dgm:pt modelId="{EC01C639-8CB5-454E-B72D-34DEFDD6B1A5}" type="pres">
      <dgm:prSet presAssocID="{65C52B5E-4FE1-4669-B594-DE25059FA518}" presName="vert2" presStyleCnt="0"/>
      <dgm:spPr/>
    </dgm:pt>
    <dgm:pt modelId="{9462FE69-5ABE-4618-846C-55CF02CF34FB}" type="pres">
      <dgm:prSet presAssocID="{65C52B5E-4FE1-4669-B594-DE25059FA518}" presName="thinLine2b" presStyleLbl="callout" presStyleIdx="0" presStyleCnt="9"/>
      <dgm:spPr/>
    </dgm:pt>
    <dgm:pt modelId="{A66BCD6F-8918-4FD4-A26C-03DA16015306}" type="pres">
      <dgm:prSet presAssocID="{65C52B5E-4FE1-4669-B594-DE25059FA518}" presName="vertSpace2b" presStyleCnt="0"/>
      <dgm:spPr/>
    </dgm:pt>
    <dgm:pt modelId="{0FD6F32A-0828-46DC-A8FA-78D08A248E93}" type="pres">
      <dgm:prSet presAssocID="{78FBBB36-C54D-41ED-BB10-38FAD440EC18}" presName="horz2" presStyleCnt="0"/>
      <dgm:spPr/>
    </dgm:pt>
    <dgm:pt modelId="{848751DA-4314-4883-8DE6-B379E6FAF26B}" type="pres">
      <dgm:prSet presAssocID="{78FBBB36-C54D-41ED-BB10-38FAD440EC18}" presName="horzSpace2" presStyleCnt="0"/>
      <dgm:spPr/>
    </dgm:pt>
    <dgm:pt modelId="{ABD3E3F1-6220-4FDF-AC8E-F7BE9DBB6A1E}" type="pres">
      <dgm:prSet presAssocID="{78FBBB36-C54D-41ED-BB10-38FAD440EC18}" presName="tx2" presStyleLbl="revTx" presStyleIdx="2" presStyleCnt="10"/>
      <dgm:spPr/>
    </dgm:pt>
    <dgm:pt modelId="{46CC2F43-4791-4B00-8B6E-507992678FAE}" type="pres">
      <dgm:prSet presAssocID="{78FBBB36-C54D-41ED-BB10-38FAD440EC18}" presName="vert2" presStyleCnt="0"/>
      <dgm:spPr/>
    </dgm:pt>
    <dgm:pt modelId="{DAFB129A-0107-451B-ABBA-0F6B945F01A8}" type="pres">
      <dgm:prSet presAssocID="{78FBBB36-C54D-41ED-BB10-38FAD440EC18}" presName="thinLine2b" presStyleLbl="callout" presStyleIdx="1" presStyleCnt="9"/>
      <dgm:spPr/>
    </dgm:pt>
    <dgm:pt modelId="{B97CCC25-08C9-4094-B0E1-99605F62FDC3}" type="pres">
      <dgm:prSet presAssocID="{78FBBB36-C54D-41ED-BB10-38FAD440EC18}" presName="vertSpace2b" presStyleCnt="0"/>
      <dgm:spPr/>
    </dgm:pt>
    <dgm:pt modelId="{31471568-A277-479B-A00E-112C81F40F16}" type="pres">
      <dgm:prSet presAssocID="{AF6F73B6-2C96-4AC7-A5BA-CFBE3AA0C8A4}" presName="horz2" presStyleCnt="0"/>
      <dgm:spPr/>
    </dgm:pt>
    <dgm:pt modelId="{D6E28A0F-AC81-44F2-B43D-569788EDEEA4}" type="pres">
      <dgm:prSet presAssocID="{AF6F73B6-2C96-4AC7-A5BA-CFBE3AA0C8A4}" presName="horzSpace2" presStyleCnt="0"/>
      <dgm:spPr/>
    </dgm:pt>
    <dgm:pt modelId="{D92FCD07-13ED-47E2-B930-E4CC479831E7}" type="pres">
      <dgm:prSet presAssocID="{AF6F73B6-2C96-4AC7-A5BA-CFBE3AA0C8A4}" presName="tx2" presStyleLbl="revTx" presStyleIdx="3" presStyleCnt="10"/>
      <dgm:spPr/>
    </dgm:pt>
    <dgm:pt modelId="{E41A25E2-4EE6-4C47-9CEB-040BB11B8BE4}" type="pres">
      <dgm:prSet presAssocID="{AF6F73B6-2C96-4AC7-A5BA-CFBE3AA0C8A4}" presName="vert2" presStyleCnt="0"/>
      <dgm:spPr/>
    </dgm:pt>
    <dgm:pt modelId="{AF53A4F0-E55E-4CED-B7C1-34E690DD444E}" type="pres">
      <dgm:prSet presAssocID="{AF6F73B6-2C96-4AC7-A5BA-CFBE3AA0C8A4}" presName="thinLine2b" presStyleLbl="callout" presStyleIdx="2" presStyleCnt="9"/>
      <dgm:spPr/>
    </dgm:pt>
    <dgm:pt modelId="{4B383606-3A8B-4074-AABF-E80680A746EF}" type="pres">
      <dgm:prSet presAssocID="{AF6F73B6-2C96-4AC7-A5BA-CFBE3AA0C8A4}" presName="vertSpace2b" presStyleCnt="0"/>
      <dgm:spPr/>
    </dgm:pt>
    <dgm:pt modelId="{C3EFFEFF-9884-48CD-A9B9-291B7F1B22A8}" type="pres">
      <dgm:prSet presAssocID="{FCB424DB-5AF2-4DDD-925C-C6E3C3BC3527}" presName="horz2" presStyleCnt="0"/>
      <dgm:spPr/>
    </dgm:pt>
    <dgm:pt modelId="{BD09D401-CF82-4DB0-BD88-3E68D3A16218}" type="pres">
      <dgm:prSet presAssocID="{FCB424DB-5AF2-4DDD-925C-C6E3C3BC3527}" presName="horzSpace2" presStyleCnt="0"/>
      <dgm:spPr/>
    </dgm:pt>
    <dgm:pt modelId="{E8E043C8-8EE8-4645-8FE6-8093E008992D}" type="pres">
      <dgm:prSet presAssocID="{FCB424DB-5AF2-4DDD-925C-C6E3C3BC3527}" presName="tx2" presStyleLbl="revTx" presStyleIdx="4" presStyleCnt="10"/>
      <dgm:spPr/>
    </dgm:pt>
    <dgm:pt modelId="{0633FE47-57F5-4E1A-B380-F660F9E0FBB7}" type="pres">
      <dgm:prSet presAssocID="{FCB424DB-5AF2-4DDD-925C-C6E3C3BC3527}" presName="vert2" presStyleCnt="0"/>
      <dgm:spPr/>
    </dgm:pt>
    <dgm:pt modelId="{57233B34-C64C-417B-BCD0-2F334F8C5047}" type="pres">
      <dgm:prSet presAssocID="{FCB424DB-5AF2-4DDD-925C-C6E3C3BC3527}" presName="thinLine2b" presStyleLbl="callout" presStyleIdx="3" presStyleCnt="9"/>
      <dgm:spPr/>
    </dgm:pt>
    <dgm:pt modelId="{F2903FDC-A2DB-413A-8AD7-CC167EC07863}" type="pres">
      <dgm:prSet presAssocID="{FCB424DB-5AF2-4DDD-925C-C6E3C3BC3527}" presName="vertSpace2b" presStyleCnt="0"/>
      <dgm:spPr/>
    </dgm:pt>
    <dgm:pt modelId="{FDFBBDDF-3140-47D7-B7B2-B017EF4AC139}" type="pres">
      <dgm:prSet presAssocID="{8F31F303-E05D-49A7-A898-BA9C6E76DA09}" presName="horz2" presStyleCnt="0"/>
      <dgm:spPr/>
    </dgm:pt>
    <dgm:pt modelId="{8896558B-C20B-4DA3-87D6-D39C2525B77E}" type="pres">
      <dgm:prSet presAssocID="{8F31F303-E05D-49A7-A898-BA9C6E76DA09}" presName="horzSpace2" presStyleCnt="0"/>
      <dgm:spPr/>
    </dgm:pt>
    <dgm:pt modelId="{C21F3499-F314-4965-8E15-8C5F6A391F39}" type="pres">
      <dgm:prSet presAssocID="{8F31F303-E05D-49A7-A898-BA9C6E76DA09}" presName="tx2" presStyleLbl="revTx" presStyleIdx="5" presStyleCnt="10"/>
      <dgm:spPr/>
    </dgm:pt>
    <dgm:pt modelId="{A7086B0F-4E8D-49C2-A71B-AD3CE325918B}" type="pres">
      <dgm:prSet presAssocID="{8F31F303-E05D-49A7-A898-BA9C6E76DA09}" presName="vert2" presStyleCnt="0"/>
      <dgm:spPr/>
    </dgm:pt>
    <dgm:pt modelId="{98D64EA0-224D-4528-B60C-7A6E19B57E3A}" type="pres">
      <dgm:prSet presAssocID="{8F31F303-E05D-49A7-A898-BA9C6E76DA09}" presName="thinLine2b" presStyleLbl="callout" presStyleIdx="4" presStyleCnt="9"/>
      <dgm:spPr/>
    </dgm:pt>
    <dgm:pt modelId="{1D53D3BE-0BFC-457E-A21A-6FBE4B7089B4}" type="pres">
      <dgm:prSet presAssocID="{8F31F303-E05D-49A7-A898-BA9C6E76DA09}" presName="vertSpace2b" presStyleCnt="0"/>
      <dgm:spPr/>
    </dgm:pt>
    <dgm:pt modelId="{F69E9AB1-7BE7-47F4-B09E-561375397A99}" type="pres">
      <dgm:prSet presAssocID="{6EADA4D8-2C2D-48D9-98DD-6531512988D4}" presName="horz2" presStyleCnt="0"/>
      <dgm:spPr/>
    </dgm:pt>
    <dgm:pt modelId="{289D5B5A-81AB-443E-9895-A2EBCD99D48D}" type="pres">
      <dgm:prSet presAssocID="{6EADA4D8-2C2D-48D9-98DD-6531512988D4}" presName="horzSpace2" presStyleCnt="0"/>
      <dgm:spPr/>
    </dgm:pt>
    <dgm:pt modelId="{799E73B5-DDF3-4196-AA0A-DB372C2C507A}" type="pres">
      <dgm:prSet presAssocID="{6EADA4D8-2C2D-48D9-98DD-6531512988D4}" presName="tx2" presStyleLbl="revTx" presStyleIdx="6" presStyleCnt="10"/>
      <dgm:spPr/>
    </dgm:pt>
    <dgm:pt modelId="{9219D2FE-664B-4993-8FE2-9902BDDF1DD3}" type="pres">
      <dgm:prSet presAssocID="{6EADA4D8-2C2D-48D9-98DD-6531512988D4}" presName="vert2" presStyleCnt="0"/>
      <dgm:spPr/>
    </dgm:pt>
    <dgm:pt modelId="{1738C09E-F21C-42C1-8BBE-55D567008E6D}" type="pres">
      <dgm:prSet presAssocID="{6EADA4D8-2C2D-48D9-98DD-6531512988D4}" presName="thinLine2b" presStyleLbl="callout" presStyleIdx="5" presStyleCnt="9"/>
      <dgm:spPr/>
    </dgm:pt>
    <dgm:pt modelId="{67AC61E0-1801-41D0-924D-EF241ABB67F0}" type="pres">
      <dgm:prSet presAssocID="{6EADA4D8-2C2D-48D9-98DD-6531512988D4}" presName="vertSpace2b" presStyleCnt="0"/>
      <dgm:spPr/>
    </dgm:pt>
    <dgm:pt modelId="{A032FDAF-B39D-4139-B035-AC945AE2BC1C}" type="pres">
      <dgm:prSet presAssocID="{4087D5FC-A027-49E6-929C-77F61D546B25}" presName="horz2" presStyleCnt="0"/>
      <dgm:spPr/>
    </dgm:pt>
    <dgm:pt modelId="{C8BFF494-86E5-47DC-B9AB-96348F1B7554}" type="pres">
      <dgm:prSet presAssocID="{4087D5FC-A027-49E6-929C-77F61D546B25}" presName="horzSpace2" presStyleCnt="0"/>
      <dgm:spPr/>
    </dgm:pt>
    <dgm:pt modelId="{09C2C6A1-5873-4D3B-91E1-ADA68A19BB1D}" type="pres">
      <dgm:prSet presAssocID="{4087D5FC-A027-49E6-929C-77F61D546B25}" presName="tx2" presStyleLbl="revTx" presStyleIdx="7" presStyleCnt="10"/>
      <dgm:spPr/>
    </dgm:pt>
    <dgm:pt modelId="{EB0E6C43-F61E-4152-A2AF-C522B212E128}" type="pres">
      <dgm:prSet presAssocID="{4087D5FC-A027-49E6-929C-77F61D546B25}" presName="vert2" presStyleCnt="0"/>
      <dgm:spPr/>
    </dgm:pt>
    <dgm:pt modelId="{692A90FA-AC13-44B3-8FDA-44D5C894B349}" type="pres">
      <dgm:prSet presAssocID="{4087D5FC-A027-49E6-929C-77F61D546B25}" presName="thinLine2b" presStyleLbl="callout" presStyleIdx="6" presStyleCnt="9"/>
      <dgm:spPr/>
    </dgm:pt>
    <dgm:pt modelId="{39E6B51E-8008-4871-B094-8D6DE42234E8}" type="pres">
      <dgm:prSet presAssocID="{4087D5FC-A027-49E6-929C-77F61D546B25}" presName="vertSpace2b" presStyleCnt="0"/>
      <dgm:spPr/>
    </dgm:pt>
    <dgm:pt modelId="{10F48091-2CB8-4E96-B20E-9AE904265A28}" type="pres">
      <dgm:prSet presAssocID="{EB20375E-79F1-496E-AD21-BFB1A037D8F2}" presName="horz2" presStyleCnt="0"/>
      <dgm:spPr/>
    </dgm:pt>
    <dgm:pt modelId="{A82EC8DD-9335-4CAA-9106-6D0322683591}" type="pres">
      <dgm:prSet presAssocID="{EB20375E-79F1-496E-AD21-BFB1A037D8F2}" presName="horzSpace2" presStyleCnt="0"/>
      <dgm:spPr/>
    </dgm:pt>
    <dgm:pt modelId="{0AF22B65-2EF1-44CB-A550-6B027A4B5341}" type="pres">
      <dgm:prSet presAssocID="{EB20375E-79F1-496E-AD21-BFB1A037D8F2}" presName="tx2" presStyleLbl="revTx" presStyleIdx="8" presStyleCnt="10"/>
      <dgm:spPr/>
    </dgm:pt>
    <dgm:pt modelId="{3286609D-4179-4235-A3FE-9948D9F044B1}" type="pres">
      <dgm:prSet presAssocID="{EB20375E-79F1-496E-AD21-BFB1A037D8F2}" presName="vert2" presStyleCnt="0"/>
      <dgm:spPr/>
    </dgm:pt>
    <dgm:pt modelId="{202D7473-4226-4487-9C14-B826EB52FCFB}" type="pres">
      <dgm:prSet presAssocID="{EB20375E-79F1-496E-AD21-BFB1A037D8F2}" presName="thinLine2b" presStyleLbl="callout" presStyleIdx="7" presStyleCnt="9"/>
      <dgm:spPr/>
    </dgm:pt>
    <dgm:pt modelId="{85260041-3EEC-4985-9FB6-19EB2224D270}" type="pres">
      <dgm:prSet presAssocID="{EB20375E-79F1-496E-AD21-BFB1A037D8F2}" presName="vertSpace2b" presStyleCnt="0"/>
      <dgm:spPr/>
    </dgm:pt>
    <dgm:pt modelId="{9C5E8285-B76D-4161-8BA8-5A98D3255D75}" type="pres">
      <dgm:prSet presAssocID="{1978F4E3-B518-4279-951B-B8D88D6F602B}" presName="horz2" presStyleCnt="0"/>
      <dgm:spPr/>
    </dgm:pt>
    <dgm:pt modelId="{DDAA2C11-3395-4AD5-9142-2DE537EE8F89}" type="pres">
      <dgm:prSet presAssocID="{1978F4E3-B518-4279-951B-B8D88D6F602B}" presName="horzSpace2" presStyleCnt="0"/>
      <dgm:spPr/>
    </dgm:pt>
    <dgm:pt modelId="{33BD4C0A-CC6D-4211-B3A5-3D897226D1B5}" type="pres">
      <dgm:prSet presAssocID="{1978F4E3-B518-4279-951B-B8D88D6F602B}" presName="tx2" presStyleLbl="revTx" presStyleIdx="9" presStyleCnt="10"/>
      <dgm:spPr/>
    </dgm:pt>
    <dgm:pt modelId="{AA19AFBB-2DBA-41B1-98C4-4161B8C289D4}" type="pres">
      <dgm:prSet presAssocID="{1978F4E3-B518-4279-951B-B8D88D6F602B}" presName="vert2" presStyleCnt="0"/>
      <dgm:spPr/>
    </dgm:pt>
    <dgm:pt modelId="{85E9A061-3BB1-49D5-9A4E-0A3279FA59E2}" type="pres">
      <dgm:prSet presAssocID="{1978F4E3-B518-4279-951B-B8D88D6F602B}" presName="thinLine2b" presStyleLbl="callout" presStyleIdx="8" presStyleCnt="9"/>
      <dgm:spPr/>
    </dgm:pt>
    <dgm:pt modelId="{CA4B3222-8447-433E-BE6F-0E5B0812EDF8}" type="pres">
      <dgm:prSet presAssocID="{1978F4E3-B518-4279-951B-B8D88D6F602B}" presName="vertSpace2b" presStyleCnt="0"/>
      <dgm:spPr/>
    </dgm:pt>
  </dgm:ptLst>
  <dgm:cxnLst>
    <dgm:cxn modelId="{692DFB08-7A9E-45BF-816A-8EF539CDA0D7}" srcId="{EEE98D91-7404-4820-8EC9-21F42503CCDE}" destId="{8F31F303-E05D-49A7-A898-BA9C6E76DA09}" srcOrd="4" destOrd="0" parTransId="{81EAAA32-0F02-47D2-86D4-4B30B4AAEB5A}" sibTransId="{815E930A-83D5-48BF-BBC1-2BD1A71B2037}"/>
    <dgm:cxn modelId="{B032BA1A-D63C-4877-B438-3A1ACCB00BC4}" srcId="{EEE98D91-7404-4820-8EC9-21F42503CCDE}" destId="{EB20375E-79F1-496E-AD21-BFB1A037D8F2}" srcOrd="7" destOrd="0" parTransId="{F96B472D-8DE0-4A0B-A93D-76B592B07249}" sibTransId="{62D8A8E9-DF43-41BC-90E4-730C9EBC387A}"/>
    <dgm:cxn modelId="{19470821-7AF0-4DC4-A41B-B6A8279AF6BF}" type="presOf" srcId="{AF6F73B6-2C96-4AC7-A5BA-CFBE3AA0C8A4}" destId="{D92FCD07-13ED-47E2-B930-E4CC479831E7}" srcOrd="0" destOrd="0" presId="urn:microsoft.com/office/officeart/2008/layout/LinedList"/>
    <dgm:cxn modelId="{2CAADF26-44FA-4D30-ABC5-7BE1DE777EB9}" srcId="{EEE98D91-7404-4820-8EC9-21F42503CCDE}" destId="{1978F4E3-B518-4279-951B-B8D88D6F602B}" srcOrd="8" destOrd="0" parTransId="{EBA60BF4-39D6-463C-919D-337678D83B64}" sibTransId="{DF36896F-D271-4D8E-B9E1-9E46EE27ACF5}"/>
    <dgm:cxn modelId="{02CF4537-6ACF-4A1A-B507-D7BC7251E0C4}" type="presOf" srcId="{4087D5FC-A027-49E6-929C-77F61D546B25}" destId="{09C2C6A1-5873-4D3B-91E1-ADA68A19BB1D}" srcOrd="0" destOrd="0" presId="urn:microsoft.com/office/officeart/2008/layout/LinedList"/>
    <dgm:cxn modelId="{FA40263E-B09C-41AC-8A92-7ECA0E7217AB}" srcId="{EEE98D91-7404-4820-8EC9-21F42503CCDE}" destId="{65C52B5E-4FE1-4669-B594-DE25059FA518}" srcOrd="0" destOrd="0" parTransId="{4DA41973-2A9C-43BB-B0EE-4AED8B5A2710}" sibTransId="{BE8A32AE-1951-4624-BD46-AEA06D7F005E}"/>
    <dgm:cxn modelId="{8215335B-DF2E-4B2E-8852-6114D534C12E}" srcId="{EEE98D91-7404-4820-8EC9-21F42503CCDE}" destId="{AF6F73B6-2C96-4AC7-A5BA-CFBE3AA0C8A4}" srcOrd="2" destOrd="0" parTransId="{1A1881BF-EFF8-4270-A9F0-34982B5969B4}" sibTransId="{1B51E703-6AFE-42E1-9229-DF9AFC97AA0E}"/>
    <dgm:cxn modelId="{60F03A53-EC86-4CFC-8BF1-5B4D12930DB4}" srcId="{EEE98D91-7404-4820-8EC9-21F42503CCDE}" destId="{FCB424DB-5AF2-4DDD-925C-C6E3C3BC3527}" srcOrd="3" destOrd="0" parTransId="{C478C71E-4FB6-4312-AE3A-3016AAB2D272}" sibTransId="{776FE0E2-D0AD-49CF-A5F2-3F0942A5EF5F}"/>
    <dgm:cxn modelId="{5BF72956-C3AB-4429-93C7-0EDE912C8BA6}" srcId="{EEE98D91-7404-4820-8EC9-21F42503CCDE}" destId="{6EADA4D8-2C2D-48D9-98DD-6531512988D4}" srcOrd="5" destOrd="0" parTransId="{C0AED95C-BABC-4CB1-8C46-DA52E229F436}" sibTransId="{B892AE14-9563-45CF-8129-22CF756E0C0C}"/>
    <dgm:cxn modelId="{A46CFC59-DF42-4341-BD14-2466D762786E}" type="presOf" srcId="{EEE98D91-7404-4820-8EC9-21F42503CCDE}" destId="{95E2F889-ABF4-48FF-B998-E3174F8DC426}" srcOrd="0" destOrd="0" presId="urn:microsoft.com/office/officeart/2008/layout/LinedList"/>
    <dgm:cxn modelId="{099EA682-8DBC-4A9D-BD9E-DB92C7DAAD78}" srcId="{EEE98D91-7404-4820-8EC9-21F42503CCDE}" destId="{78FBBB36-C54D-41ED-BB10-38FAD440EC18}" srcOrd="1" destOrd="0" parTransId="{03315F13-DE48-4363-A709-0E0A60D080E5}" sibTransId="{71AF6CF2-76F9-43AE-92E6-C6F007E79CA1}"/>
    <dgm:cxn modelId="{0123AA8B-D833-416E-9946-BF5E653E36EF}" type="presOf" srcId="{EB20375E-79F1-496E-AD21-BFB1A037D8F2}" destId="{0AF22B65-2EF1-44CB-A550-6B027A4B5341}" srcOrd="0" destOrd="0" presId="urn:microsoft.com/office/officeart/2008/layout/LinedList"/>
    <dgm:cxn modelId="{BAF4CD9E-C28C-403F-BB44-121012E00CFB}" type="presOf" srcId="{FCB424DB-5AF2-4DDD-925C-C6E3C3BC3527}" destId="{E8E043C8-8EE8-4645-8FE6-8093E008992D}" srcOrd="0" destOrd="0" presId="urn:microsoft.com/office/officeart/2008/layout/LinedList"/>
    <dgm:cxn modelId="{57AE66A2-6D45-44BA-9847-FFFEFA4BA6BD}" type="presOf" srcId="{6EADA4D8-2C2D-48D9-98DD-6531512988D4}" destId="{799E73B5-DDF3-4196-AA0A-DB372C2C507A}" srcOrd="0" destOrd="0" presId="urn:microsoft.com/office/officeart/2008/layout/LinedList"/>
    <dgm:cxn modelId="{272773BE-2391-4018-BD91-A9BA42BED5E0}" type="presOf" srcId="{1978F4E3-B518-4279-951B-B8D88D6F602B}" destId="{33BD4C0A-CC6D-4211-B3A5-3D897226D1B5}" srcOrd="0" destOrd="0" presId="urn:microsoft.com/office/officeart/2008/layout/LinedList"/>
    <dgm:cxn modelId="{0B87DDD1-2A10-4EF4-ACC6-D89EEC5A57BD}" type="presOf" srcId="{78FBBB36-C54D-41ED-BB10-38FAD440EC18}" destId="{ABD3E3F1-6220-4FDF-AC8E-F7BE9DBB6A1E}" srcOrd="0" destOrd="0" presId="urn:microsoft.com/office/officeart/2008/layout/LinedList"/>
    <dgm:cxn modelId="{045F55E0-ADFF-4836-9FA6-9E3E614E6DFE}" srcId="{EEE98D91-7404-4820-8EC9-21F42503CCDE}" destId="{4087D5FC-A027-49E6-929C-77F61D546B25}" srcOrd="6" destOrd="0" parTransId="{A735CBDD-FEA9-4D73-9AFF-DD05A7FF08C3}" sibTransId="{62ACEE85-677F-48C6-9A88-3879C80FF8D1}"/>
    <dgm:cxn modelId="{C0418AE0-360E-4CD2-BECB-095EEE2D6F32}" srcId="{5CC20D1F-7A9F-4059-8F66-4408A70E5CE6}" destId="{EEE98D91-7404-4820-8EC9-21F42503CCDE}" srcOrd="0" destOrd="0" parTransId="{A0BF9B9E-A25E-42BF-BB48-7702AF7ED19B}" sibTransId="{673F6FE9-0BD7-4D22-889F-AA1B4B0DDE3E}"/>
    <dgm:cxn modelId="{68360AEB-83BB-460E-9DC2-528F2F382FC6}" type="presOf" srcId="{8F31F303-E05D-49A7-A898-BA9C6E76DA09}" destId="{C21F3499-F314-4965-8E15-8C5F6A391F39}" srcOrd="0" destOrd="0" presId="urn:microsoft.com/office/officeart/2008/layout/LinedList"/>
    <dgm:cxn modelId="{7DDD09EC-2CA8-4B45-80F2-2D935DE3612F}" type="presOf" srcId="{5CC20D1F-7A9F-4059-8F66-4408A70E5CE6}" destId="{D0E319B1-1E69-41A6-88D8-A6E0CF59C9CC}" srcOrd="0" destOrd="0" presId="urn:microsoft.com/office/officeart/2008/layout/LinedList"/>
    <dgm:cxn modelId="{04F1B6ED-3678-4406-A001-D1ACDE17C3D1}" type="presOf" srcId="{65C52B5E-4FE1-4669-B594-DE25059FA518}" destId="{4DD6A751-842F-4534-9338-070F2E0B7D7F}" srcOrd="0" destOrd="0" presId="urn:microsoft.com/office/officeart/2008/layout/LinedList"/>
    <dgm:cxn modelId="{ECAE813B-4567-4C8A-B620-33DCFA3D1283}" type="presParOf" srcId="{D0E319B1-1E69-41A6-88D8-A6E0CF59C9CC}" destId="{B36322DB-1387-49A8-A7B3-5FB9C8554AC8}" srcOrd="0" destOrd="0" presId="urn:microsoft.com/office/officeart/2008/layout/LinedList"/>
    <dgm:cxn modelId="{27163CF5-E1DD-420D-9A5B-F56502A2045A}" type="presParOf" srcId="{D0E319B1-1E69-41A6-88D8-A6E0CF59C9CC}" destId="{243BE560-12DA-4D99-9308-45C3A776B260}" srcOrd="1" destOrd="0" presId="urn:microsoft.com/office/officeart/2008/layout/LinedList"/>
    <dgm:cxn modelId="{2329C9D9-F197-439E-8443-0EE990DCCFC6}" type="presParOf" srcId="{243BE560-12DA-4D99-9308-45C3A776B260}" destId="{95E2F889-ABF4-48FF-B998-E3174F8DC426}" srcOrd="0" destOrd="0" presId="urn:microsoft.com/office/officeart/2008/layout/LinedList"/>
    <dgm:cxn modelId="{5ED3BDEC-02F2-4C4D-8159-8880464A33DA}" type="presParOf" srcId="{243BE560-12DA-4D99-9308-45C3A776B260}" destId="{7B7519A3-9695-4FA4-BDFE-D01F963B7AD1}" srcOrd="1" destOrd="0" presId="urn:microsoft.com/office/officeart/2008/layout/LinedList"/>
    <dgm:cxn modelId="{2DE70B47-6DD1-4017-8A10-10F12E6CF7CA}" type="presParOf" srcId="{7B7519A3-9695-4FA4-BDFE-D01F963B7AD1}" destId="{CEDD5BB3-88B4-4AC6-AFE6-05695881439B}" srcOrd="0" destOrd="0" presId="urn:microsoft.com/office/officeart/2008/layout/LinedList"/>
    <dgm:cxn modelId="{8639FDAB-645E-4082-B24C-F43F2B3F005E}" type="presParOf" srcId="{7B7519A3-9695-4FA4-BDFE-D01F963B7AD1}" destId="{BE47D42C-CA3A-4ED9-83FE-F6D3F92C6E69}" srcOrd="1" destOrd="0" presId="urn:microsoft.com/office/officeart/2008/layout/LinedList"/>
    <dgm:cxn modelId="{48E773DE-2122-4DCB-A61F-D064D513D33C}" type="presParOf" srcId="{BE47D42C-CA3A-4ED9-83FE-F6D3F92C6E69}" destId="{4FE36D4F-6059-4B8F-BFD0-F5400CE53ADA}" srcOrd="0" destOrd="0" presId="urn:microsoft.com/office/officeart/2008/layout/LinedList"/>
    <dgm:cxn modelId="{E11D2DF6-BE3B-4791-9057-AF1E86A673CC}" type="presParOf" srcId="{BE47D42C-CA3A-4ED9-83FE-F6D3F92C6E69}" destId="{4DD6A751-842F-4534-9338-070F2E0B7D7F}" srcOrd="1" destOrd="0" presId="urn:microsoft.com/office/officeart/2008/layout/LinedList"/>
    <dgm:cxn modelId="{52F48934-E5D3-4CFB-95AE-CA02C870F803}" type="presParOf" srcId="{BE47D42C-CA3A-4ED9-83FE-F6D3F92C6E69}" destId="{EC01C639-8CB5-454E-B72D-34DEFDD6B1A5}" srcOrd="2" destOrd="0" presId="urn:microsoft.com/office/officeart/2008/layout/LinedList"/>
    <dgm:cxn modelId="{8F8D2FD6-9E3B-4D75-A807-71BA5EF65788}" type="presParOf" srcId="{7B7519A3-9695-4FA4-BDFE-D01F963B7AD1}" destId="{9462FE69-5ABE-4618-846C-55CF02CF34FB}" srcOrd="2" destOrd="0" presId="urn:microsoft.com/office/officeart/2008/layout/LinedList"/>
    <dgm:cxn modelId="{629E24D2-BB14-451C-9CB3-D8649F73DDD3}" type="presParOf" srcId="{7B7519A3-9695-4FA4-BDFE-D01F963B7AD1}" destId="{A66BCD6F-8918-4FD4-A26C-03DA16015306}" srcOrd="3" destOrd="0" presId="urn:microsoft.com/office/officeart/2008/layout/LinedList"/>
    <dgm:cxn modelId="{D21340EA-CD1F-4A75-8742-EC243BF08196}" type="presParOf" srcId="{7B7519A3-9695-4FA4-BDFE-D01F963B7AD1}" destId="{0FD6F32A-0828-46DC-A8FA-78D08A248E93}" srcOrd="4" destOrd="0" presId="urn:microsoft.com/office/officeart/2008/layout/LinedList"/>
    <dgm:cxn modelId="{A904BC46-E3A6-4B7E-8F4A-1ECA7DA7C804}" type="presParOf" srcId="{0FD6F32A-0828-46DC-A8FA-78D08A248E93}" destId="{848751DA-4314-4883-8DE6-B379E6FAF26B}" srcOrd="0" destOrd="0" presId="urn:microsoft.com/office/officeart/2008/layout/LinedList"/>
    <dgm:cxn modelId="{E691BA0B-9A2F-4F7E-AEB7-226EEA13B79D}" type="presParOf" srcId="{0FD6F32A-0828-46DC-A8FA-78D08A248E93}" destId="{ABD3E3F1-6220-4FDF-AC8E-F7BE9DBB6A1E}" srcOrd="1" destOrd="0" presId="urn:microsoft.com/office/officeart/2008/layout/LinedList"/>
    <dgm:cxn modelId="{E91FC322-A023-47A7-8FB2-81F58004E85D}" type="presParOf" srcId="{0FD6F32A-0828-46DC-A8FA-78D08A248E93}" destId="{46CC2F43-4791-4B00-8B6E-507992678FAE}" srcOrd="2" destOrd="0" presId="urn:microsoft.com/office/officeart/2008/layout/LinedList"/>
    <dgm:cxn modelId="{CAD5A320-6F65-4781-8B6F-0FEE9067B003}" type="presParOf" srcId="{7B7519A3-9695-4FA4-BDFE-D01F963B7AD1}" destId="{DAFB129A-0107-451B-ABBA-0F6B945F01A8}" srcOrd="5" destOrd="0" presId="urn:microsoft.com/office/officeart/2008/layout/LinedList"/>
    <dgm:cxn modelId="{73B3C179-2D9E-4528-A668-B5A85E0CB87E}" type="presParOf" srcId="{7B7519A3-9695-4FA4-BDFE-D01F963B7AD1}" destId="{B97CCC25-08C9-4094-B0E1-99605F62FDC3}" srcOrd="6" destOrd="0" presId="urn:microsoft.com/office/officeart/2008/layout/LinedList"/>
    <dgm:cxn modelId="{32904D32-D47B-40A4-B561-C1ABEAB30253}" type="presParOf" srcId="{7B7519A3-9695-4FA4-BDFE-D01F963B7AD1}" destId="{31471568-A277-479B-A00E-112C81F40F16}" srcOrd="7" destOrd="0" presId="urn:microsoft.com/office/officeart/2008/layout/LinedList"/>
    <dgm:cxn modelId="{42F9C060-BEB9-4019-81AC-E802FB8D5AF4}" type="presParOf" srcId="{31471568-A277-479B-A00E-112C81F40F16}" destId="{D6E28A0F-AC81-44F2-B43D-569788EDEEA4}" srcOrd="0" destOrd="0" presId="urn:microsoft.com/office/officeart/2008/layout/LinedList"/>
    <dgm:cxn modelId="{D685066B-3CA8-421C-B7CD-0308E769C0B4}" type="presParOf" srcId="{31471568-A277-479B-A00E-112C81F40F16}" destId="{D92FCD07-13ED-47E2-B930-E4CC479831E7}" srcOrd="1" destOrd="0" presId="urn:microsoft.com/office/officeart/2008/layout/LinedList"/>
    <dgm:cxn modelId="{DD228111-807E-46B6-86C9-E4CECC7A387C}" type="presParOf" srcId="{31471568-A277-479B-A00E-112C81F40F16}" destId="{E41A25E2-4EE6-4C47-9CEB-040BB11B8BE4}" srcOrd="2" destOrd="0" presId="urn:microsoft.com/office/officeart/2008/layout/LinedList"/>
    <dgm:cxn modelId="{24754D10-8401-4972-A5BD-AEA8D48F9B12}" type="presParOf" srcId="{7B7519A3-9695-4FA4-BDFE-D01F963B7AD1}" destId="{AF53A4F0-E55E-4CED-B7C1-34E690DD444E}" srcOrd="8" destOrd="0" presId="urn:microsoft.com/office/officeart/2008/layout/LinedList"/>
    <dgm:cxn modelId="{EFDDDF10-650A-4A65-A3AD-48785445E985}" type="presParOf" srcId="{7B7519A3-9695-4FA4-BDFE-D01F963B7AD1}" destId="{4B383606-3A8B-4074-AABF-E80680A746EF}" srcOrd="9" destOrd="0" presId="urn:microsoft.com/office/officeart/2008/layout/LinedList"/>
    <dgm:cxn modelId="{3A8053EF-01B5-4A12-A231-53B070D92BD9}" type="presParOf" srcId="{7B7519A3-9695-4FA4-BDFE-D01F963B7AD1}" destId="{C3EFFEFF-9884-48CD-A9B9-291B7F1B22A8}" srcOrd="10" destOrd="0" presId="urn:microsoft.com/office/officeart/2008/layout/LinedList"/>
    <dgm:cxn modelId="{E9F0999E-3D3B-4FCB-842E-3F3BBD5D8A3B}" type="presParOf" srcId="{C3EFFEFF-9884-48CD-A9B9-291B7F1B22A8}" destId="{BD09D401-CF82-4DB0-BD88-3E68D3A16218}" srcOrd="0" destOrd="0" presId="urn:microsoft.com/office/officeart/2008/layout/LinedList"/>
    <dgm:cxn modelId="{CF18E62F-EBC2-4D64-A85B-D6359B1C322B}" type="presParOf" srcId="{C3EFFEFF-9884-48CD-A9B9-291B7F1B22A8}" destId="{E8E043C8-8EE8-4645-8FE6-8093E008992D}" srcOrd="1" destOrd="0" presId="urn:microsoft.com/office/officeart/2008/layout/LinedList"/>
    <dgm:cxn modelId="{854547FF-9690-4ED0-895D-5A382A410729}" type="presParOf" srcId="{C3EFFEFF-9884-48CD-A9B9-291B7F1B22A8}" destId="{0633FE47-57F5-4E1A-B380-F660F9E0FBB7}" srcOrd="2" destOrd="0" presId="urn:microsoft.com/office/officeart/2008/layout/LinedList"/>
    <dgm:cxn modelId="{889DA4F6-2CDA-498B-A7A5-8604A431AF1B}" type="presParOf" srcId="{7B7519A3-9695-4FA4-BDFE-D01F963B7AD1}" destId="{57233B34-C64C-417B-BCD0-2F334F8C5047}" srcOrd="11" destOrd="0" presId="urn:microsoft.com/office/officeart/2008/layout/LinedList"/>
    <dgm:cxn modelId="{F5FAC69B-1E28-4169-9651-C94EE594381F}" type="presParOf" srcId="{7B7519A3-9695-4FA4-BDFE-D01F963B7AD1}" destId="{F2903FDC-A2DB-413A-8AD7-CC167EC07863}" srcOrd="12" destOrd="0" presId="urn:microsoft.com/office/officeart/2008/layout/LinedList"/>
    <dgm:cxn modelId="{11F6B7E1-DDBB-4902-BAB3-697D0D9453A5}" type="presParOf" srcId="{7B7519A3-9695-4FA4-BDFE-D01F963B7AD1}" destId="{FDFBBDDF-3140-47D7-B7B2-B017EF4AC139}" srcOrd="13" destOrd="0" presId="urn:microsoft.com/office/officeart/2008/layout/LinedList"/>
    <dgm:cxn modelId="{A24E35E3-4DB8-445E-8DD4-1FE076793553}" type="presParOf" srcId="{FDFBBDDF-3140-47D7-B7B2-B017EF4AC139}" destId="{8896558B-C20B-4DA3-87D6-D39C2525B77E}" srcOrd="0" destOrd="0" presId="urn:microsoft.com/office/officeart/2008/layout/LinedList"/>
    <dgm:cxn modelId="{4FE894BD-925F-4989-82BF-862675A3935F}" type="presParOf" srcId="{FDFBBDDF-3140-47D7-B7B2-B017EF4AC139}" destId="{C21F3499-F314-4965-8E15-8C5F6A391F39}" srcOrd="1" destOrd="0" presId="urn:microsoft.com/office/officeart/2008/layout/LinedList"/>
    <dgm:cxn modelId="{546F4B6A-D7ED-4F14-A594-93FE0BAAABB6}" type="presParOf" srcId="{FDFBBDDF-3140-47D7-B7B2-B017EF4AC139}" destId="{A7086B0F-4E8D-49C2-A71B-AD3CE325918B}" srcOrd="2" destOrd="0" presId="urn:microsoft.com/office/officeart/2008/layout/LinedList"/>
    <dgm:cxn modelId="{0CD19838-5114-40BE-B93D-62F785FA88A0}" type="presParOf" srcId="{7B7519A3-9695-4FA4-BDFE-D01F963B7AD1}" destId="{98D64EA0-224D-4528-B60C-7A6E19B57E3A}" srcOrd="14" destOrd="0" presId="urn:microsoft.com/office/officeart/2008/layout/LinedList"/>
    <dgm:cxn modelId="{2862DD8A-E5C8-486E-BE2A-67E5ED343766}" type="presParOf" srcId="{7B7519A3-9695-4FA4-BDFE-D01F963B7AD1}" destId="{1D53D3BE-0BFC-457E-A21A-6FBE4B7089B4}" srcOrd="15" destOrd="0" presId="urn:microsoft.com/office/officeart/2008/layout/LinedList"/>
    <dgm:cxn modelId="{2AB9FBA7-0673-43E0-9FA2-96C661A62641}" type="presParOf" srcId="{7B7519A3-9695-4FA4-BDFE-D01F963B7AD1}" destId="{F69E9AB1-7BE7-47F4-B09E-561375397A99}" srcOrd="16" destOrd="0" presId="urn:microsoft.com/office/officeart/2008/layout/LinedList"/>
    <dgm:cxn modelId="{0D0D3B87-9164-4418-9E47-FA7C78F313FB}" type="presParOf" srcId="{F69E9AB1-7BE7-47F4-B09E-561375397A99}" destId="{289D5B5A-81AB-443E-9895-A2EBCD99D48D}" srcOrd="0" destOrd="0" presId="urn:microsoft.com/office/officeart/2008/layout/LinedList"/>
    <dgm:cxn modelId="{D691C979-48A5-45CC-8C77-D0D5F43A1117}" type="presParOf" srcId="{F69E9AB1-7BE7-47F4-B09E-561375397A99}" destId="{799E73B5-DDF3-4196-AA0A-DB372C2C507A}" srcOrd="1" destOrd="0" presId="urn:microsoft.com/office/officeart/2008/layout/LinedList"/>
    <dgm:cxn modelId="{B0E297E6-2CA9-453E-B095-225C3F68453C}" type="presParOf" srcId="{F69E9AB1-7BE7-47F4-B09E-561375397A99}" destId="{9219D2FE-664B-4993-8FE2-9902BDDF1DD3}" srcOrd="2" destOrd="0" presId="urn:microsoft.com/office/officeart/2008/layout/LinedList"/>
    <dgm:cxn modelId="{6E67EBC4-4952-4C5A-B2F2-A28486205724}" type="presParOf" srcId="{7B7519A3-9695-4FA4-BDFE-D01F963B7AD1}" destId="{1738C09E-F21C-42C1-8BBE-55D567008E6D}" srcOrd="17" destOrd="0" presId="urn:microsoft.com/office/officeart/2008/layout/LinedList"/>
    <dgm:cxn modelId="{C8C0A4AB-F120-4605-8554-B49B60AF75A4}" type="presParOf" srcId="{7B7519A3-9695-4FA4-BDFE-D01F963B7AD1}" destId="{67AC61E0-1801-41D0-924D-EF241ABB67F0}" srcOrd="18" destOrd="0" presId="urn:microsoft.com/office/officeart/2008/layout/LinedList"/>
    <dgm:cxn modelId="{5DCC8E1C-0C54-4FEF-A441-03E505CEB7AB}" type="presParOf" srcId="{7B7519A3-9695-4FA4-BDFE-D01F963B7AD1}" destId="{A032FDAF-B39D-4139-B035-AC945AE2BC1C}" srcOrd="19" destOrd="0" presId="urn:microsoft.com/office/officeart/2008/layout/LinedList"/>
    <dgm:cxn modelId="{F23093B0-CEC1-406E-A8F8-DE2A0BF9DD20}" type="presParOf" srcId="{A032FDAF-B39D-4139-B035-AC945AE2BC1C}" destId="{C8BFF494-86E5-47DC-B9AB-96348F1B7554}" srcOrd="0" destOrd="0" presId="urn:microsoft.com/office/officeart/2008/layout/LinedList"/>
    <dgm:cxn modelId="{5A614163-F115-46A8-A46D-69E2E8B0166D}" type="presParOf" srcId="{A032FDAF-B39D-4139-B035-AC945AE2BC1C}" destId="{09C2C6A1-5873-4D3B-91E1-ADA68A19BB1D}" srcOrd="1" destOrd="0" presId="urn:microsoft.com/office/officeart/2008/layout/LinedList"/>
    <dgm:cxn modelId="{7BE3FFC9-2688-4648-9F23-3B46C98D7B70}" type="presParOf" srcId="{A032FDAF-B39D-4139-B035-AC945AE2BC1C}" destId="{EB0E6C43-F61E-4152-A2AF-C522B212E128}" srcOrd="2" destOrd="0" presId="urn:microsoft.com/office/officeart/2008/layout/LinedList"/>
    <dgm:cxn modelId="{565D9DFB-D9CE-4736-8A19-861C4BDF04D2}" type="presParOf" srcId="{7B7519A3-9695-4FA4-BDFE-D01F963B7AD1}" destId="{692A90FA-AC13-44B3-8FDA-44D5C894B349}" srcOrd="20" destOrd="0" presId="urn:microsoft.com/office/officeart/2008/layout/LinedList"/>
    <dgm:cxn modelId="{A2E00989-5672-458F-8B4F-6A1DED67517A}" type="presParOf" srcId="{7B7519A3-9695-4FA4-BDFE-D01F963B7AD1}" destId="{39E6B51E-8008-4871-B094-8D6DE42234E8}" srcOrd="21" destOrd="0" presId="urn:microsoft.com/office/officeart/2008/layout/LinedList"/>
    <dgm:cxn modelId="{E2B2098F-43A7-4840-BB1E-34F00EE65958}" type="presParOf" srcId="{7B7519A3-9695-4FA4-BDFE-D01F963B7AD1}" destId="{10F48091-2CB8-4E96-B20E-9AE904265A28}" srcOrd="22" destOrd="0" presId="urn:microsoft.com/office/officeart/2008/layout/LinedList"/>
    <dgm:cxn modelId="{D10EA599-AB31-4CB4-9C60-E9703164A367}" type="presParOf" srcId="{10F48091-2CB8-4E96-B20E-9AE904265A28}" destId="{A82EC8DD-9335-4CAA-9106-6D0322683591}" srcOrd="0" destOrd="0" presId="urn:microsoft.com/office/officeart/2008/layout/LinedList"/>
    <dgm:cxn modelId="{02184D46-B6B2-4B1F-B87C-093F9188FC78}" type="presParOf" srcId="{10F48091-2CB8-4E96-B20E-9AE904265A28}" destId="{0AF22B65-2EF1-44CB-A550-6B027A4B5341}" srcOrd="1" destOrd="0" presId="urn:microsoft.com/office/officeart/2008/layout/LinedList"/>
    <dgm:cxn modelId="{6965CB10-B159-4AA7-83EA-58A08BEF6DE5}" type="presParOf" srcId="{10F48091-2CB8-4E96-B20E-9AE904265A28}" destId="{3286609D-4179-4235-A3FE-9948D9F044B1}" srcOrd="2" destOrd="0" presId="urn:microsoft.com/office/officeart/2008/layout/LinedList"/>
    <dgm:cxn modelId="{E47D2D87-990C-4137-AE72-32C16DBE31D3}" type="presParOf" srcId="{7B7519A3-9695-4FA4-BDFE-D01F963B7AD1}" destId="{202D7473-4226-4487-9C14-B826EB52FCFB}" srcOrd="23" destOrd="0" presId="urn:microsoft.com/office/officeart/2008/layout/LinedList"/>
    <dgm:cxn modelId="{A0D0C564-DA75-4AE3-B6EA-A18B2564332C}" type="presParOf" srcId="{7B7519A3-9695-4FA4-BDFE-D01F963B7AD1}" destId="{85260041-3EEC-4985-9FB6-19EB2224D270}" srcOrd="24" destOrd="0" presId="urn:microsoft.com/office/officeart/2008/layout/LinedList"/>
    <dgm:cxn modelId="{4D1BE2AE-5306-4FB3-B11F-A28B797B8DF1}" type="presParOf" srcId="{7B7519A3-9695-4FA4-BDFE-D01F963B7AD1}" destId="{9C5E8285-B76D-4161-8BA8-5A98D3255D75}" srcOrd="25" destOrd="0" presId="urn:microsoft.com/office/officeart/2008/layout/LinedList"/>
    <dgm:cxn modelId="{79B71CD7-3D41-4A59-A5D8-82F826271A01}" type="presParOf" srcId="{9C5E8285-B76D-4161-8BA8-5A98D3255D75}" destId="{DDAA2C11-3395-4AD5-9142-2DE537EE8F89}" srcOrd="0" destOrd="0" presId="urn:microsoft.com/office/officeart/2008/layout/LinedList"/>
    <dgm:cxn modelId="{04DB4BC0-27E8-4CF1-BDEB-C4E93958BE11}" type="presParOf" srcId="{9C5E8285-B76D-4161-8BA8-5A98D3255D75}" destId="{33BD4C0A-CC6D-4211-B3A5-3D897226D1B5}" srcOrd="1" destOrd="0" presId="urn:microsoft.com/office/officeart/2008/layout/LinedList"/>
    <dgm:cxn modelId="{43A300B2-C647-45D4-9C2B-BE97B2503DF2}" type="presParOf" srcId="{9C5E8285-B76D-4161-8BA8-5A98D3255D75}" destId="{AA19AFBB-2DBA-41B1-98C4-4161B8C289D4}" srcOrd="2" destOrd="0" presId="urn:microsoft.com/office/officeart/2008/layout/LinedList"/>
    <dgm:cxn modelId="{02284079-3C07-450A-A6D8-E94FA21C8AE2}" type="presParOf" srcId="{7B7519A3-9695-4FA4-BDFE-D01F963B7AD1}" destId="{85E9A061-3BB1-49D5-9A4E-0A3279FA59E2}" srcOrd="26" destOrd="0" presId="urn:microsoft.com/office/officeart/2008/layout/LinedList"/>
    <dgm:cxn modelId="{006EC162-D462-474F-977C-4700E29C7F33}" type="presParOf" srcId="{7B7519A3-9695-4FA4-BDFE-D01F963B7AD1}" destId="{CA4B3222-8447-433E-BE6F-0E5B0812EDF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br>
                <a:rPr lang="en-US" sz="1600" b="0" dirty="0"/>
              </a:br>
              <a14:m>
                <m:oMath xmlns:m="http://schemas.openxmlformats.org/officeDocument/2006/math"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by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changing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 </m:t>
                  </m:r>
                  <m:acc>
                    <m:accPr>
                      <m:chr m:val="⃗"/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acc>
                </m:oMath>
              </a14:m>
              <a:r>
                <a:rPr lang="en-US" sz="1600" b="0" dirty="0"/>
                <a:t>,</a:t>
              </a:r>
              <a:br>
                <a:rPr lang="en-US" sz="1600" b="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l"/>
              <a:endParaRPr lang="en-US" sz="1600" dirty="0"/>
            </a:p>
          </dgm:t>
        </dgm:pt>
      </mc:Choice>
      <mc:Fallback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"minimize " 0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"by changing" </a:t>
              </a:r>
              <a:r>
                <a:rPr lang="en-US" sz="1600" i="0">
                  <a:latin typeface="Cambria Math" panose="02040503050406030204" pitchFamily="18" charset="0"/>
                </a:rPr>
                <a:t>𝑥 ⃗</a:t>
              </a:r>
              <a:r>
                <a:rPr lang="en-US" sz="1600" b="0" dirty="0"/>
                <a:t>,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"subject to":</a:t>
              </a:r>
              <a:br>
                <a:rPr lang="en-US" sz="1600" b="0" i="1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𝑓(</a:t>
              </a:r>
              <a:r>
                <a:rPr lang="en-US" sz="1600" i="0">
                  <a:latin typeface="Cambria Math" panose="02040503050406030204" pitchFamily="18" charset="0"/>
                </a:rPr>
                <a:t>𝑥 ⃗ )</a:t>
              </a:r>
              <a:r>
                <a:rPr lang="en-US" sz="1600" b="0" i="0">
                  <a:latin typeface="Cambria Math" panose="02040503050406030204" pitchFamily="18" charset="0"/>
                </a:rPr>
                <a:t>=</a:t>
              </a:r>
              <a:r>
                <a:rPr lang="en-US" sz="1600" i="0">
                  <a:latin typeface="Cambria Math" panose="02040503050406030204" pitchFamily="18" charset="0"/>
                </a:rPr>
                <a:t>0 ⃗</a:t>
              </a:r>
              <a:endParaRPr lang="en-US" sz="1600" dirty="0"/>
            </a:p>
            <a:p>
              <a:pPr algn="l"/>
              <a:endParaRPr lang="en-US" sz="1600" dirty="0"/>
            </a:p>
          </dgm:t>
        </dgm:pt>
      </mc:Fallback>
    </mc:AlternateConten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ctr"/>
              <a:endParaRPr lang="en-US" sz="1600" dirty="0"/>
            </a:p>
          </dgm:t>
        </dgm:pt>
      </mc:Choice>
      <mc:Fallback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"Find" 𝑥 ⃗,</a:t>
              </a:r>
              <a:r>
                <a:rPr lang="en-US" sz="1600" b="0" i="0" dirty="0">
                  <a:latin typeface="Cambria Math" panose="02040503050406030204" pitchFamily="18" charset="0"/>
                </a:rPr>
                <a:t> given:</a:t>
              </a:r>
              <a:br>
                <a:rPr lang="en-US" sz="1600" b="0" i="0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 ⃗(𝑥 ⃗)=0 ⃗</a:t>
              </a:r>
              <a:endParaRPr lang="en-US" sz="1600" dirty="0"/>
            </a:p>
            <a:p>
              <a:pPr algn="ctr"/>
              <a:endParaRPr lang="en-US" sz="1600" dirty="0"/>
            </a:p>
          </dgm:t>
        </dgm:pt>
      </mc:Fallback>
    </mc:AlternateConten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</dgm:pt>
  </dgm:ptLst>
  <dgm:cxnLst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8233F1-49D5-4769-9273-DEF702BD03E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2BE14A1B-C869-46B2-8D51-F9A1EF8B567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</dgm:pt>
  </dgm:ptLst>
  <dgm:cxnLst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77B4-A3E1-4649-B6C5-F4473C42113F}">
      <dsp:nvSpPr>
        <dsp:cNvPr id="0" name=""/>
        <dsp:cNvSpPr/>
      </dsp:nvSpPr>
      <dsp:spPr>
        <a:xfrm>
          <a:off x="0" y="2645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16ED4-1FDE-4958-A998-CF442CA7215C}">
      <dsp:nvSpPr>
        <dsp:cNvPr id="0" name=""/>
        <dsp:cNvSpPr/>
      </dsp:nvSpPr>
      <dsp:spPr>
        <a:xfrm>
          <a:off x="0" y="2645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01</a:t>
          </a:r>
        </a:p>
      </dsp:txBody>
      <dsp:txXfrm>
        <a:off x="0" y="2645"/>
        <a:ext cx="2032000" cy="1804458"/>
      </dsp:txXfrm>
    </dsp:sp>
    <dsp:sp modelId="{F3D7E8CE-F297-41AD-97CE-55B162EA8729}">
      <dsp:nvSpPr>
        <dsp:cNvPr id="0" name=""/>
        <dsp:cNvSpPr/>
      </dsp:nvSpPr>
      <dsp:spPr>
        <a:xfrm>
          <a:off x="2184400" y="84586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Motivations and challenges for aircraft design optimization</a:t>
          </a:r>
          <a:br>
            <a:rPr lang="en-US" sz="3300" kern="1200" dirty="0"/>
          </a:br>
          <a:r>
            <a:rPr lang="en-US" sz="3300" kern="1200" dirty="0"/>
            <a:t>(10 min.)</a:t>
          </a:r>
        </a:p>
      </dsp:txBody>
      <dsp:txXfrm>
        <a:off x="2184400" y="84586"/>
        <a:ext cx="7975600" cy="1638814"/>
      </dsp:txXfrm>
    </dsp:sp>
    <dsp:sp modelId="{83EE047A-079D-472D-BD89-EC38719A056E}">
      <dsp:nvSpPr>
        <dsp:cNvPr id="0" name=""/>
        <dsp:cNvSpPr/>
      </dsp:nvSpPr>
      <dsp:spPr>
        <a:xfrm>
          <a:off x="2032000" y="172340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5C941-49AF-4CF5-A673-E9A28363457F}">
      <dsp:nvSpPr>
        <dsp:cNvPr id="0" name=""/>
        <dsp:cNvSpPr/>
      </dsp:nvSpPr>
      <dsp:spPr>
        <a:xfrm>
          <a:off x="0" y="1807104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57C31-69FB-4A98-8D8A-5EB4ABCC3734}">
      <dsp:nvSpPr>
        <dsp:cNvPr id="0" name=""/>
        <dsp:cNvSpPr/>
      </dsp:nvSpPr>
      <dsp:spPr>
        <a:xfrm>
          <a:off x="0" y="1807104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02</a:t>
          </a:r>
        </a:p>
      </dsp:txBody>
      <dsp:txXfrm>
        <a:off x="0" y="1807104"/>
        <a:ext cx="2032000" cy="1804458"/>
      </dsp:txXfrm>
    </dsp:sp>
    <dsp:sp modelId="{B2DED4A8-E094-4492-8C16-82D9BC590BC8}">
      <dsp:nvSpPr>
        <dsp:cNvPr id="0" name=""/>
        <dsp:cNvSpPr/>
      </dsp:nvSpPr>
      <dsp:spPr>
        <a:xfrm>
          <a:off x="2184400" y="1889045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 err="1"/>
            <a:t>AeroSandbox</a:t>
          </a:r>
          <a:r>
            <a:rPr lang="en-US" sz="3300" kern="1200" dirty="0"/>
            <a:t>: a new design framework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1889045"/>
        <a:ext cx="7975600" cy="1638814"/>
      </dsp:txXfrm>
    </dsp:sp>
    <dsp:sp modelId="{9ABAB0FF-5D8D-4961-9893-8EBCD9307AB6}">
      <dsp:nvSpPr>
        <dsp:cNvPr id="0" name=""/>
        <dsp:cNvSpPr/>
      </dsp:nvSpPr>
      <dsp:spPr>
        <a:xfrm>
          <a:off x="2032000" y="3527859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A0C29-74DB-4180-8773-4259A59C2172}">
      <dsp:nvSpPr>
        <dsp:cNvPr id="0" name=""/>
        <dsp:cNvSpPr/>
      </dsp:nvSpPr>
      <dsp:spPr>
        <a:xfrm>
          <a:off x="0" y="3611562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E64F8-21EF-4E0E-9290-ACF12132CFEA}">
      <dsp:nvSpPr>
        <dsp:cNvPr id="0" name=""/>
        <dsp:cNvSpPr/>
      </dsp:nvSpPr>
      <dsp:spPr>
        <a:xfrm>
          <a:off x="0" y="3611562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03</a:t>
          </a:r>
        </a:p>
      </dsp:txBody>
      <dsp:txXfrm>
        <a:off x="0" y="3611562"/>
        <a:ext cx="2032000" cy="1804458"/>
      </dsp:txXfrm>
    </dsp:sp>
    <dsp:sp modelId="{B3E51991-D536-4646-A50C-D88637FA4472}">
      <dsp:nvSpPr>
        <dsp:cNvPr id="0" name=""/>
        <dsp:cNvSpPr/>
      </dsp:nvSpPr>
      <dsp:spPr>
        <a:xfrm>
          <a:off x="2184400" y="3693503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Applications and case studies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3693503"/>
        <a:ext cx="7975600" cy="1638814"/>
      </dsp:txXfrm>
    </dsp:sp>
    <dsp:sp modelId="{4BF863CD-AA7F-4A64-A784-642BCD0D93B6}">
      <dsp:nvSpPr>
        <dsp:cNvPr id="0" name=""/>
        <dsp:cNvSpPr/>
      </dsp:nvSpPr>
      <dsp:spPr>
        <a:xfrm>
          <a:off x="2032000" y="5332318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322DB-1387-49A8-A7B3-5FB9C8554AC8}">
      <dsp:nvSpPr>
        <dsp:cNvPr id="0" name=""/>
        <dsp:cNvSpPr/>
      </dsp:nvSpPr>
      <dsp:spPr>
        <a:xfrm>
          <a:off x="0" y="0"/>
          <a:ext cx="46082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2F889-ABF4-48FF-B998-E3174F8DC426}">
      <dsp:nvSpPr>
        <dsp:cNvPr id="0" name=""/>
        <dsp:cNvSpPr/>
      </dsp:nvSpPr>
      <dsp:spPr>
        <a:xfrm>
          <a:off x="0" y="0"/>
          <a:ext cx="921657" cy="280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Typical Disciplines</a:t>
          </a:r>
        </a:p>
      </dsp:txBody>
      <dsp:txXfrm>
        <a:off x="0" y="0"/>
        <a:ext cx="921657" cy="2807304"/>
      </dsp:txXfrm>
    </dsp:sp>
    <dsp:sp modelId="{4DD6A751-842F-4534-9338-070F2E0B7D7F}">
      <dsp:nvSpPr>
        <dsp:cNvPr id="0" name=""/>
        <dsp:cNvSpPr/>
      </dsp:nvSpPr>
      <dsp:spPr>
        <a:xfrm>
          <a:off x="990781" y="1476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Aerodynamics</a:t>
          </a:r>
        </a:p>
      </dsp:txBody>
      <dsp:txXfrm>
        <a:off x="990781" y="14769"/>
        <a:ext cx="3617504" cy="295397"/>
      </dsp:txXfrm>
    </dsp:sp>
    <dsp:sp modelId="{9462FE69-5ABE-4618-846C-55CF02CF34FB}">
      <dsp:nvSpPr>
        <dsp:cNvPr id="0" name=""/>
        <dsp:cNvSpPr/>
      </dsp:nvSpPr>
      <dsp:spPr>
        <a:xfrm>
          <a:off x="921657" y="310167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3E3F1-6220-4FDF-AC8E-F7BE9DBB6A1E}">
      <dsp:nvSpPr>
        <dsp:cNvPr id="0" name=""/>
        <dsp:cNvSpPr/>
      </dsp:nvSpPr>
      <dsp:spPr>
        <a:xfrm>
          <a:off x="990781" y="324937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Structures</a:t>
          </a:r>
        </a:p>
      </dsp:txBody>
      <dsp:txXfrm>
        <a:off x="990781" y="324937"/>
        <a:ext cx="3617504" cy="295397"/>
      </dsp:txXfrm>
    </dsp:sp>
    <dsp:sp modelId="{DAFB129A-0107-451B-ABBA-0F6B945F01A8}">
      <dsp:nvSpPr>
        <dsp:cNvPr id="0" name=""/>
        <dsp:cNvSpPr/>
      </dsp:nvSpPr>
      <dsp:spPr>
        <a:xfrm>
          <a:off x="921657" y="62033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CD07-13ED-47E2-B930-E4CC479831E7}">
      <dsp:nvSpPr>
        <dsp:cNvPr id="0" name=""/>
        <dsp:cNvSpPr/>
      </dsp:nvSpPr>
      <dsp:spPr>
        <a:xfrm>
          <a:off x="990781" y="635104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Propulsion</a:t>
          </a:r>
        </a:p>
      </dsp:txBody>
      <dsp:txXfrm>
        <a:off x="990781" y="635104"/>
        <a:ext cx="3617504" cy="295397"/>
      </dsp:txXfrm>
    </dsp:sp>
    <dsp:sp modelId="{AF53A4F0-E55E-4CED-B7C1-34E690DD444E}">
      <dsp:nvSpPr>
        <dsp:cNvPr id="0" name=""/>
        <dsp:cNvSpPr/>
      </dsp:nvSpPr>
      <dsp:spPr>
        <a:xfrm>
          <a:off x="921657" y="930502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043C8-8EE8-4645-8FE6-8093E008992D}">
      <dsp:nvSpPr>
        <dsp:cNvPr id="0" name=""/>
        <dsp:cNvSpPr/>
      </dsp:nvSpPr>
      <dsp:spPr>
        <a:xfrm>
          <a:off x="990781" y="94527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Power Systems</a:t>
          </a:r>
        </a:p>
      </dsp:txBody>
      <dsp:txXfrm>
        <a:off x="990781" y="945271"/>
        <a:ext cx="3617504" cy="295397"/>
      </dsp:txXfrm>
    </dsp:sp>
    <dsp:sp modelId="{57233B34-C64C-417B-BCD0-2F334F8C5047}">
      <dsp:nvSpPr>
        <dsp:cNvPr id="0" name=""/>
        <dsp:cNvSpPr/>
      </dsp:nvSpPr>
      <dsp:spPr>
        <a:xfrm>
          <a:off x="921657" y="1240669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F3499-F314-4965-8E15-8C5F6A391F39}">
      <dsp:nvSpPr>
        <dsp:cNvPr id="0" name=""/>
        <dsp:cNvSpPr/>
      </dsp:nvSpPr>
      <dsp:spPr>
        <a:xfrm>
          <a:off x="990781" y="125543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Stability &amp; Control</a:t>
          </a:r>
        </a:p>
      </dsp:txBody>
      <dsp:txXfrm>
        <a:off x="990781" y="1255439"/>
        <a:ext cx="3617504" cy="295397"/>
      </dsp:txXfrm>
    </dsp:sp>
    <dsp:sp modelId="{98D64EA0-224D-4528-B60C-7A6E19B57E3A}">
      <dsp:nvSpPr>
        <dsp:cNvPr id="0" name=""/>
        <dsp:cNvSpPr/>
      </dsp:nvSpPr>
      <dsp:spPr>
        <a:xfrm>
          <a:off x="921657" y="155083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73B5-DDF3-4196-AA0A-DB372C2C507A}">
      <dsp:nvSpPr>
        <dsp:cNvPr id="0" name=""/>
        <dsp:cNvSpPr/>
      </dsp:nvSpPr>
      <dsp:spPr>
        <a:xfrm>
          <a:off x="990781" y="1565606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Trajectory/Dynamics</a:t>
          </a:r>
        </a:p>
      </dsp:txBody>
      <dsp:txXfrm>
        <a:off x="990781" y="1565606"/>
        <a:ext cx="3617504" cy="295397"/>
      </dsp:txXfrm>
    </dsp:sp>
    <dsp:sp modelId="{1738C09E-F21C-42C1-8BBE-55D567008E6D}">
      <dsp:nvSpPr>
        <dsp:cNvPr id="0" name=""/>
        <dsp:cNvSpPr/>
      </dsp:nvSpPr>
      <dsp:spPr>
        <a:xfrm>
          <a:off x="921657" y="186100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C6A1-5873-4D3B-91E1-ADA68A19BB1D}">
      <dsp:nvSpPr>
        <dsp:cNvPr id="0" name=""/>
        <dsp:cNvSpPr/>
      </dsp:nvSpPr>
      <dsp:spPr>
        <a:xfrm>
          <a:off x="990781" y="1875773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Weights</a:t>
          </a:r>
        </a:p>
      </dsp:txBody>
      <dsp:txXfrm>
        <a:off x="990781" y="1875773"/>
        <a:ext cx="3617504" cy="295397"/>
      </dsp:txXfrm>
    </dsp:sp>
    <dsp:sp modelId="{692A90FA-AC13-44B3-8FDA-44D5C894B349}">
      <dsp:nvSpPr>
        <dsp:cNvPr id="0" name=""/>
        <dsp:cNvSpPr/>
      </dsp:nvSpPr>
      <dsp:spPr>
        <a:xfrm>
          <a:off x="921657" y="2171171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22B65-2EF1-44CB-A550-6B027A4B5341}">
      <dsp:nvSpPr>
        <dsp:cNvPr id="0" name=""/>
        <dsp:cNvSpPr/>
      </dsp:nvSpPr>
      <dsp:spPr>
        <a:xfrm>
          <a:off x="990781" y="218594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Mission-specific requirements</a:t>
          </a:r>
        </a:p>
      </dsp:txBody>
      <dsp:txXfrm>
        <a:off x="990781" y="2185941"/>
        <a:ext cx="3617504" cy="295397"/>
      </dsp:txXfrm>
    </dsp:sp>
    <dsp:sp modelId="{202D7473-4226-4487-9C14-B826EB52FCFB}">
      <dsp:nvSpPr>
        <dsp:cNvPr id="0" name=""/>
        <dsp:cNvSpPr/>
      </dsp:nvSpPr>
      <dsp:spPr>
        <a:xfrm>
          <a:off x="921657" y="2481338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D4C0A-CC6D-4211-B3A5-3D897226D1B5}">
      <dsp:nvSpPr>
        <dsp:cNvPr id="0" name=""/>
        <dsp:cNvSpPr/>
      </dsp:nvSpPr>
      <dsp:spPr>
        <a:xfrm>
          <a:off x="990781" y="2496108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…</a:t>
          </a:r>
        </a:p>
      </dsp:txBody>
      <dsp:txXfrm>
        <a:off x="990781" y="2496108"/>
        <a:ext cx="3617504" cy="295397"/>
      </dsp:txXfrm>
    </dsp:sp>
    <dsp:sp modelId="{85E9A061-3BB1-49D5-9A4E-0A3279FA59E2}">
      <dsp:nvSpPr>
        <dsp:cNvPr id="0" name=""/>
        <dsp:cNvSpPr/>
      </dsp:nvSpPr>
      <dsp:spPr>
        <a:xfrm>
          <a:off x="921657" y="279150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18599-EC93-4190-9DD2-F436833E8B15}">
      <dsp:nvSpPr>
        <dsp:cNvPr id="0" name=""/>
        <dsp:cNvSpPr/>
      </dsp:nvSpPr>
      <dsp:spPr>
        <a:xfrm>
          <a:off x="725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Nonlinear Sys. of Eqns.</a:t>
          </a:r>
          <a:br>
            <a:rPr lang="en-US" sz="1600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Find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 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kern="1200" dirty="0" smtClean="0">
                    <a:latin typeface="Cambria Math" panose="02040503050406030204" pitchFamily="18" charset="0"/>
                  </a:rPr>
                  <m:t>given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)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=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98186" y="1632958"/>
        <a:ext cx="2876619" cy="1801580"/>
      </dsp:txXfrm>
    </dsp:sp>
    <dsp:sp modelId="{17E4DC94-98E0-4364-B289-965E5B649AC3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713286" y="312137"/>
              </a:moveTo>
              <a:arcTo wR="1692722" hR="1692722" stAng="140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AFEAD-0D3F-482B-93E6-C74CDA9ECEE0}">
      <dsp:nvSpPr>
        <dsp:cNvPr id="0" name=""/>
        <dsp:cNvSpPr/>
      </dsp:nvSpPr>
      <dsp:spPr>
        <a:xfrm>
          <a:off x="3386169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/>
            <a:t>Nonlinear Optimization</a:t>
          </a:r>
          <a:br>
            <a:rPr lang="en-US" sz="1600" b="1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minimize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br>
            <a:rPr lang="en-US" sz="1600" b="0" kern="1200" dirty="0"/>
          </a:b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by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 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changing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 </m:t>
              </m:r>
              <m:acc>
                <m:accPr>
                  <m:chr m:val="⃗"/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𝑥</m:t>
                  </m:r>
                </m:e>
              </m:acc>
            </m:oMath>
          </a14:m>
          <a:r>
            <a:rPr lang="en-US" sz="1600" b="0" kern="1200" dirty="0"/>
            <a:t>,</a:t>
          </a:r>
          <a:br>
            <a:rPr lang="en-US" sz="1600" b="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subject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to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r>
                  <a:rPr lang="en-US" sz="16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acc>
                      <m:accPr>
                        <m:chr m:val="⃗"/>
                        <m:ctrlPr>
                          <a:rPr lang="en-US" sz="1600" i="1" kern="12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1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</m:d>
                <m:r>
                  <a:rPr lang="en-US" sz="1600" b="0" i="1" kern="1200" smtClean="0">
                    <a:latin typeface="Cambria Math" panose="02040503050406030204" pitchFamily="18" charset="0"/>
                  </a:rPr>
                  <m:t>=</m:t>
                </m:r>
                <m:acc>
                  <m:accPr>
                    <m:chr m:val="⃗"/>
                    <m:ctrlPr>
                      <a:rPr lang="en-US" sz="1600" i="1" kern="120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i="1" kern="120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3483630" y="1632958"/>
        <a:ext cx="2876619" cy="1801580"/>
      </dsp:txXfrm>
    </dsp:sp>
    <dsp:sp modelId="{76507A04-4AB0-46F3-9B2B-AC312786F2E9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2672158" y="3073307"/>
              </a:moveTo>
              <a:arcTo wR="1692722" hR="1692722" stAng="32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Secret of this talk: these are all really the same thing!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Hope you’ll appreciate that a bit more by the end of this talk.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Start with aircraft design, which motivates all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26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months: 126k downloads, 17k in past month: growth is fairly exponential</a:t>
            </a:r>
          </a:p>
          <a:p>
            <a:r>
              <a:rPr lang="en-US" dirty="0"/>
              <a:t>Design programs:</a:t>
            </a:r>
          </a:p>
          <a:p>
            <a:r>
              <a:rPr lang="en-US" dirty="0"/>
              <a:t>	Basis for:</a:t>
            </a:r>
          </a:p>
          <a:p>
            <a:r>
              <a:rPr lang="en-US" dirty="0"/>
              <a:t>		MIT:</a:t>
            </a:r>
          </a:p>
          <a:p>
            <a:r>
              <a:rPr lang="en-US" dirty="0"/>
              <a:t>			Firefly</a:t>
            </a:r>
          </a:p>
          <a:p>
            <a:r>
              <a:rPr lang="en-US" dirty="0"/>
              <a:t>			Dawn</a:t>
            </a:r>
          </a:p>
          <a:p>
            <a:r>
              <a:rPr lang="en-US" dirty="0"/>
              <a:t>			SSTOL</a:t>
            </a:r>
          </a:p>
          <a:p>
            <a:r>
              <a:rPr lang="en-US" dirty="0"/>
              <a:t>			Rocket re-entry</a:t>
            </a:r>
          </a:p>
          <a:p>
            <a:r>
              <a:rPr lang="en-US" dirty="0"/>
              <a:t>			Student design teams</a:t>
            </a:r>
          </a:p>
          <a:p>
            <a:r>
              <a:rPr lang="en-US" dirty="0"/>
              <a:t>		Outside MIT:</a:t>
            </a:r>
          </a:p>
          <a:p>
            <a:r>
              <a:rPr lang="en-US" dirty="0"/>
              <a:t>			AIAA papers from several universities</a:t>
            </a:r>
          </a:p>
          <a:p>
            <a:r>
              <a:rPr lang="en-US" dirty="0"/>
              <a:t>			At least one homebuilt airplane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6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 in Neural Networks:</a:t>
            </a:r>
          </a:p>
          <a:p>
            <a:r>
              <a:rPr lang="en-US" dirty="0"/>
              <a:t>	Neural networks: invented in the 1940s, explored extensively in the 70s</a:t>
            </a:r>
          </a:p>
          <a:p>
            <a:r>
              <a:rPr lang="en-US" dirty="0"/>
              <a:t>	Abandoned until ~2010, when someone figured out how to do AD on GPUs</a:t>
            </a:r>
          </a:p>
          <a:p>
            <a:r>
              <a:rPr lang="en-US" dirty="0"/>
              <a:t>AD in optimal control:</a:t>
            </a:r>
          </a:p>
          <a:p>
            <a:r>
              <a:rPr lang="en-US" dirty="0"/>
              <a:t>	Trajectory optimization, model predictive control</a:t>
            </a:r>
          </a:p>
          <a:p>
            <a:r>
              <a:rPr lang="en-US" dirty="0"/>
              <a:t>	Boston Dynamics robots, SpaceX landings – both using flavors of AD (though a different kind of optimization)</a:t>
            </a:r>
          </a:p>
          <a:p>
            <a:endParaRPr lang="en-US" dirty="0"/>
          </a:p>
          <a:p>
            <a:r>
              <a:rPr lang="en-US" dirty="0"/>
              <a:t>For a function:</a:t>
            </a:r>
          </a:p>
          <a:p>
            <a:r>
              <a:rPr lang="en-US" dirty="0"/>
              <a:t>	Accuracy figures assuming:</a:t>
            </a:r>
          </a:p>
          <a:p>
            <a:r>
              <a:rPr lang="en-US" dirty="0"/>
              <a:t>		double precision floating point arithmetic</a:t>
            </a:r>
          </a:p>
          <a:p>
            <a:r>
              <a:rPr lang="en-US" dirty="0"/>
              <a:t>		nonlinear functions with normalized curvature</a:t>
            </a:r>
          </a:p>
          <a:p>
            <a:r>
              <a:rPr lang="en-US" dirty="0"/>
              <a:t>		best possible step size for finite-difference</a:t>
            </a:r>
          </a:p>
          <a:p>
            <a:endParaRPr lang="en-US" dirty="0"/>
          </a:p>
          <a:p>
            <a:r>
              <a:rPr lang="en-US" dirty="0"/>
              <a:t>If people are more curious, I have some extra charts with a simple AD example – we’ll skip for time, but happy to talk through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3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not need to convince them of this, backup?</a:t>
            </a:r>
          </a:p>
          <a:p>
            <a:r>
              <a:rPr lang="en-US" dirty="0"/>
              <a:t>Show firefly, show the WHOLE graph (then blow it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0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so AD solves the “dimensionality” problem, but how do we solve the “coupled analysis” problem?</a:t>
            </a:r>
          </a:p>
          <a:p>
            <a:endParaRPr lang="en-US" dirty="0"/>
          </a:p>
          <a:p>
            <a:r>
              <a:rPr lang="en-US" dirty="0"/>
              <a:t>What is analysis? All engineering analysis can be reduced to solving a system of governing equations (often, nonlinear)</a:t>
            </a:r>
          </a:p>
          <a:p>
            <a:endParaRPr lang="en-US" dirty="0"/>
          </a:p>
          <a:p>
            <a:r>
              <a:rPr lang="en-US" dirty="0"/>
              <a:t>SAND: solve governing equations and optimality simultaneously</a:t>
            </a:r>
          </a:p>
          <a:p>
            <a:r>
              <a:rPr lang="en-US" dirty="0"/>
              <a:t>	Let’s say you’re optimizing a system, and it takes 100 iterations</a:t>
            </a:r>
          </a:p>
          <a:p>
            <a:r>
              <a:rPr lang="en-US" dirty="0"/>
              <a:t>	Early iterations: far from optimal design</a:t>
            </a:r>
          </a:p>
          <a:p>
            <a:r>
              <a:rPr lang="en-US" dirty="0"/>
              <a:t>		Solving governing equations here is a waste of CPU cycles</a:t>
            </a:r>
          </a:p>
          <a:p>
            <a:r>
              <a:rPr lang="en-US" dirty="0"/>
              <a:t>	Exact speedup depends on sparsity of governing equations, but can easily be an order of magnitude or two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are just higher and higher level abstractions for the optimization engine:</a:t>
            </a:r>
          </a:p>
          <a:p>
            <a:r>
              <a:rPr lang="en-US" dirty="0"/>
              <a:t>	You can implement your own integrators, or use the ones out of the box</a:t>
            </a:r>
          </a:p>
          <a:p>
            <a:r>
              <a:rPr lang="en-US" dirty="0"/>
              <a:t>		Work at the level of abstraction that suits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9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Peter</a:t>
            </a: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As mentioned before, we’re optimizing on aircraft design as well as mission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Aerodynamics are really where these two meet most directly!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Ties together OML and dynamics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Really important to get right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3 options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Semi-empirical buildup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LL &lt;slide&gt;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VLM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It turns out all the models we built cross-validate exceptionally well, resulting in aircraft designs that are only ~2% different in wingspan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We generally use workbook approach for computational speed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Char char="○"/>
              <a:tabLst/>
              <a:defRPr/>
            </a:pPr>
            <a:r>
              <a:rPr lang="en-US" dirty="0"/>
              <a:t>Solve aero. simultaneously at each point on </a:t>
            </a:r>
            <a:r>
              <a:rPr lang="en-US" dirty="0" err="1"/>
              <a:t>traj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Need to stress again: all models are differentiable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As we said before, that allows fast optimization</a:t>
            </a:r>
            <a:endParaRPr lang="en-US" dirty="0"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dirty="0">
                <a:solidFill>
                  <a:schemeClr val="dk1"/>
                </a:solidFill>
              </a:rPr>
              <a:t>Example of </a:t>
            </a:r>
            <a:r>
              <a:rPr lang="en-US" dirty="0" err="1">
                <a:solidFill>
                  <a:schemeClr val="dk1"/>
                </a:solidFill>
              </a:rPr>
              <a:t>spanload</a:t>
            </a:r>
            <a:r>
              <a:rPr lang="en-US" dirty="0">
                <a:solidFill>
                  <a:schemeClr val="dk1"/>
                </a:solidFill>
              </a:rPr>
              <a:t> optimization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But also allows stability derivative calculation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Derivatives of derivatives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outline: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Firefly</a:t>
            </a:r>
          </a:p>
          <a:p>
            <a:endParaRPr lang="en-US" dirty="0"/>
          </a:p>
          <a:p>
            <a:r>
              <a:rPr lang="en-US" dirty="0"/>
              <a:t>Let’s start with the first word: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24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aerospace program needs their slice of the UAM pie, and </a:t>
            </a:r>
            <a:r>
              <a:rPr lang="en-US" dirty="0" err="1"/>
              <a:t>AeroSandbox</a:t>
            </a:r>
            <a:r>
              <a:rPr lang="en-US" dirty="0"/>
              <a:t> is no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51eb4579_1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51eb4579_18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sweeps of the design space</a:t>
            </a:r>
          </a:p>
          <a:p>
            <a:r>
              <a:rPr lang="en-US" dirty="0"/>
              <a:t>	1000 runs is not 1000x the time; in fact, it’s far less</a:t>
            </a:r>
          </a:p>
          <a:p>
            <a:r>
              <a:rPr lang="en-US" dirty="0"/>
              <a:t>	ASB exploits the fact that one run is a good initial guess for the subsequent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36d1d0eab_6_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sure to explain why you don’t have to consider ascent in the desgin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Where does strategy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explicit on the wind field that potentially motivates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Move to KM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36d1d0eab_6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time is part of your 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Low-fidelity models go far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Capture simple physics: focus on breadth, not depth of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blindly trust an optimizer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forget constraints that seem intuitive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 design study this summer required us to constrain the wingspan below an amount that the optimizer was “happy” with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Optimizer changed to a canard design, shrunk the “wing” and made the “horizontal stabilizer” the primary lifting surface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nature, optima are usually not near extremes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Goes back to what Mark was saying about how your mass fractions should be roughly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5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51eb4579_1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51eb4579_18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This is the optimization in one picture.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XDSM, for all the aircraft design folks in the audience:</a:t>
            </a:r>
            <a:endParaRPr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XDSM (Extended Design Structure Matrix) is a common MDO visualization technique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flows clockwise - essentially just like data flow in a square matrix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 Ax = b, A is a mapping from x to b, and it represents some data flow - that’s exactly what this 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LinAlg connections go further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chart has the same sparsity pattern as the problem: you can think about the methods you would solve a nonlinear system of equations with this sparsity pattern in the Jacobian - it’s almost exactly the same thing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These disciplines are key drivers. We’ll discuss each of these at a high level on the following slides, “A good outline for the next few slides”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the last two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mean when we say optimization:</a:t>
            </a:r>
          </a:p>
          <a:p>
            <a:r>
              <a:rPr lang="en-US" dirty="0"/>
              <a:t>	Making the best decision under some assumptions and models of the world</a:t>
            </a:r>
          </a:p>
          <a:p>
            <a:endParaRPr lang="en-US" dirty="0"/>
          </a:p>
          <a:p>
            <a:r>
              <a:rPr lang="en-US" dirty="0"/>
              <a:t>Optimization: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one of </a:t>
            </a:r>
            <a:r>
              <a:rPr lang="en-US" sz="1200" i="1" dirty="0"/>
              <a:t>the</a:t>
            </a:r>
            <a:r>
              <a:rPr lang="en-US" sz="1200" dirty="0"/>
              <a:t> mathematical problems using up the most CPU cycles around the world at this second.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- Underlies everything from Google Maps to economic decisions to aircraft design</a:t>
            </a:r>
          </a:p>
          <a:p>
            <a:r>
              <a:rPr lang="en-US" dirty="0"/>
              <a:t>	- Math PhD student: “Optimization” is the practice of turning math theorems into money.</a:t>
            </a:r>
          </a:p>
          <a:p>
            <a:endParaRPr lang="en-US" dirty="0"/>
          </a:p>
          <a:p>
            <a:r>
              <a:rPr lang="en-US" dirty="0"/>
              <a:t>Constraints:</a:t>
            </a:r>
          </a:p>
          <a:p>
            <a:r>
              <a:rPr lang="en-US" dirty="0"/>
              <a:t>	Constraints tend to be the most interesting part of a design optimization problem</a:t>
            </a:r>
          </a:p>
          <a:p>
            <a:r>
              <a:rPr lang="en-US" dirty="0"/>
              <a:t>	Active, tight, driving -&gt; synonyms</a:t>
            </a:r>
          </a:p>
          <a:p>
            <a:r>
              <a:rPr lang="en-US" dirty="0"/>
              <a:t>	Inactive constraint:</a:t>
            </a:r>
          </a:p>
          <a:p>
            <a:r>
              <a:rPr lang="en-US" dirty="0"/>
              <a:t>		The wing spar must fit inside the airfoil</a:t>
            </a:r>
          </a:p>
          <a:p>
            <a:r>
              <a:rPr lang="en-US" dirty="0"/>
              <a:t>		Wing spar is gauge-limited due to buckling considerations, doesn’t hit this constraint</a:t>
            </a:r>
          </a:p>
          <a:p>
            <a:r>
              <a:rPr lang="en-US" dirty="0"/>
              <a:t>	If constraints aren’t active, you likely don’t need to spend much time refining that constraint</a:t>
            </a:r>
          </a:p>
          <a:p>
            <a:endParaRPr lang="en-US" dirty="0"/>
          </a:p>
          <a:p>
            <a:r>
              <a:rPr lang="en-US" dirty="0"/>
              <a:t>Be sure to spend a lot of time figuring out what the right question to ask is</a:t>
            </a:r>
          </a:p>
          <a:p>
            <a:r>
              <a:rPr lang="en-US" dirty="0"/>
              <a:t>* The same problem with two different formulations (change of variables, transformation of design space, etc.) can take orders of magnitude more time to solve*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Two key case studies that we’ll talk about today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I’ve chosen them because they’re at opposite “corners” of the aircraft design space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Firefly: Mach 0.8 rocket-propelled micro-UAV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Matters not only what you fly, but also how you fly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Especially in the case of a solid rocket propellant, your thrust profile is “baked in” to the design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Firefly rides the critical </a:t>
            </a:r>
            <a:r>
              <a:rPr lang="en-US" dirty="0" err="1"/>
              <a:t>mach</a:t>
            </a:r>
            <a:r>
              <a:rPr lang="en-US" dirty="0"/>
              <a:t> line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Any misstep in trajectory, overspeed -&gt; strong shock waves, all that excess energy is burned off as wave drag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If you look at energy loss as a function of “excess </a:t>
            </a:r>
            <a:r>
              <a:rPr lang="en-US" dirty="0" err="1"/>
              <a:t>mach</a:t>
            </a:r>
            <a:r>
              <a:rPr lang="en-US" dirty="0"/>
              <a:t>”, it’s locally “excess </a:t>
            </a:r>
            <a:r>
              <a:rPr lang="en-US" dirty="0" err="1"/>
              <a:t>mach</a:t>
            </a:r>
            <a:r>
              <a:rPr lang="en-US" dirty="0"/>
              <a:t>” to the 5</a:t>
            </a:r>
            <a:r>
              <a:rPr lang="en-US" baseline="30000" dirty="0"/>
              <a:t>th</a:t>
            </a:r>
            <a:r>
              <a:rPr lang="en-US" dirty="0"/>
              <a:t> power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You really hit a wall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Both: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obvious that this matters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little less obvious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Particularly over the course of a 24h period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Altitude cycling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altitude as a battery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Ascend during day, descend during evening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some missions, this isn’t significant; for others, it will be very significant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airspeeds at day and night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anyone think of roughly the best V-speeds to fly at during day and night?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Day: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Roughly best climb speed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Night: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Minimum sink speed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dependence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solar airplane problem is inherently unsteady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Day/Night energy injections into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Differing power requirements during day/night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Science value and wind fluctuations over day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Ascent as a sizing case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Nearly all aircraft design problems are unsteady in some sense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787 Dreamliner has a fuel mass fraction of 44%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Briefly going to talk about key challenges in aerospace design optimization: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surface level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Goal is to illustrate what kinds of problems are tractable, and what kinds of problems aren’t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0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Internal closure loop: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If we wanted to optimize some metric of the system: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Not only would we have to iterate to optimize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We would also have to do “sub-iterations” to close loops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“for loop in a for loop” -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Coupling is not unique to aerospace design, but I’m </a:t>
            </a:r>
            <a:r>
              <a:rPr lang="en-US" dirty="0" err="1"/>
              <a:t>gonna</a:t>
            </a:r>
            <a:r>
              <a:rPr lang="en-US" dirty="0"/>
              <a:t> make the claim that it’s far more of a problem in aerospace than in other engineering applications.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Nowhere to dump conserved quantities (momentum, energy, heat, charge, etc.) on an airplane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cantilever beam, there’s a fixed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circuit, there’s a 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an engine, there’s some place for heat rejection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Aerospace systems have nothing to “push off of”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force and moment must be perfectly balanced with another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4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8" y="573893"/>
            <a:ext cx="6047538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6047538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43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3/18/21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8465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838200" y="1432291"/>
            <a:ext cx="10515600" cy="4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4025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/>
            </a:lvl2pPr>
            <a:lvl3pPr marL="1828754" lvl="2" indent="-3979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▪"/>
              <a:defRPr/>
            </a:lvl3pPr>
            <a:lvl4pPr marL="2438339" lvl="3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4pPr>
            <a:lvl5pPr marL="3047924" lvl="4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409509"/>
            <a:ext cx="27432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838200" y="6409509"/>
            <a:ext cx="64880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467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8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3/18/21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3/18/21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3/18/21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71" r:id="rId4"/>
    <p:sldLayoutId id="214748367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3/18/21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dolab.engin.umich.edu/sites/default/files/2013-04-USP-MDO-Intro.pdf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11" Type="http://schemas.openxmlformats.org/officeDocument/2006/relationships/image" Target="../media/image170.png"/><Relationship Id="rId5" Type="http://schemas.openxmlformats.org/officeDocument/2006/relationships/image" Target="../media/image35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peterdsharpe/AeroSandbox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hyperlink" Target="https://github.com/convexengineering/gplibrary/blob/compress-aero/gpkitmodels/SP/aircraft/compressible_aero/docs/compressible_aero.pdf" TargetMode="Externa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99B-D1C5-440A-9F88-23DE8BFF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Differentiable Framework for Aircraft Design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A2278-BB4E-4158-8073-F48BD570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Sharpe</a:t>
            </a:r>
            <a:br>
              <a:rPr lang="en-US" dirty="0"/>
            </a:br>
            <a:r>
              <a:rPr lang="en-US" dirty="0"/>
              <a:t>MIT Aeronautics and Astronautics</a:t>
            </a:r>
          </a:p>
          <a:p>
            <a:endParaRPr lang="en-US" dirty="0"/>
          </a:p>
          <a:p>
            <a:r>
              <a:rPr lang="en-US" dirty="0"/>
              <a:t>BAE Systems</a:t>
            </a:r>
          </a:p>
          <a:p>
            <a:endParaRPr lang="en-US" dirty="0"/>
          </a:p>
          <a:p>
            <a:r>
              <a:rPr lang="en-US" dirty="0"/>
              <a:t>March 22,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978E-FDFC-41CC-9FD2-ED901712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7366-B5B7-41B1-A5AC-1FD2AC5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FC44-1534-4F72-86DF-5FC4FE4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D639C0-6ED5-4E73-806C-1D3015D5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18" y="1280089"/>
            <a:ext cx="4666817" cy="35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8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135EF-004B-4297-BE62-0383F71A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engineering systems: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free-flying aerospace systems:</a:t>
            </a:r>
          </a:p>
          <a:p>
            <a:pPr lvl="1"/>
            <a:r>
              <a:rPr lang="en-US" dirty="0"/>
              <a:t>Nowhere to dump conserved quantities:</a:t>
            </a:r>
          </a:p>
          <a:p>
            <a:pPr lvl="2"/>
            <a:r>
              <a:rPr lang="en-US" dirty="0"/>
              <a:t>Mass</a:t>
            </a:r>
          </a:p>
          <a:p>
            <a:pPr lvl="2"/>
            <a:r>
              <a:rPr lang="en-US" dirty="0"/>
              <a:t>Momentum</a:t>
            </a:r>
          </a:p>
          <a:p>
            <a:pPr lvl="2"/>
            <a:r>
              <a:rPr lang="en-US" dirty="0"/>
              <a:t>Energy</a:t>
            </a:r>
          </a:p>
          <a:p>
            <a:pPr lvl="2"/>
            <a:r>
              <a:rPr lang="en-US" dirty="0"/>
              <a:t>Heat</a:t>
            </a:r>
          </a:p>
          <a:p>
            <a:pPr lvl="2"/>
            <a:r>
              <a:rPr lang="en-US" dirty="0"/>
              <a:t>Charge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Each force and moment must be perfectly balanced with all others</a:t>
            </a:r>
          </a:p>
          <a:p>
            <a:r>
              <a:rPr lang="en-US" dirty="0"/>
              <a:t>All subsystems must be designed at the same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0E7C1-5221-4FF9-8DCD-31A46109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4B428-09D7-4E14-9324-7F60980B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E921-1540-44C3-B6A1-09A0F313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8482A2-F639-4F04-A48B-196D0DDF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Coupled?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0AD3FC-2BDB-46AD-98E3-40F5743F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5389" y="1618746"/>
            <a:ext cx="850259" cy="7757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B4A1E4-77CC-4BA8-80CE-5440A6D1E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281" y="1901863"/>
            <a:ext cx="1638300" cy="209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/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Two reasons:</a:t>
                </a:r>
              </a:p>
              <a:p>
                <a:pPr lvl="1"/>
                <a:r>
                  <a:rPr lang="en-US" dirty="0"/>
                  <a:t>OML parameterization</a:t>
                </a:r>
              </a:p>
              <a:p>
                <a:pPr lvl="2"/>
                <a:r>
                  <a:rPr lang="en-US" dirty="0"/>
                  <a:t>Smooth, curving surfaces are complicated functions</a:t>
                </a:r>
              </a:p>
              <a:p>
                <a:pPr lvl="1"/>
                <a:r>
                  <a:rPr lang="en-US" dirty="0"/>
                  <a:t>Dynamics parameterization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 are functions of time</a:t>
                </a:r>
              </a:p>
              <a:p>
                <a:r>
                  <a:rPr lang="en-US" dirty="0"/>
                  <a:t>Function space is infinite-dimensional</a:t>
                </a:r>
              </a:p>
              <a:p>
                <a:pPr lvl="1"/>
                <a:r>
                  <a:rPr lang="en-US" dirty="0"/>
                  <a:t>Discretization can still require hundreds of variables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456A6-0680-420C-BF6D-CE22EDE2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BDFA-7DA0-470D-B260-80ACB6D5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CA55-F4A2-4B81-A015-97B0F04D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C2DA6-459B-4F8E-B696-1056C804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High-Dimensional?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AAC0-B352-4D9F-BFA3-60546D02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4" y="924796"/>
            <a:ext cx="5652925" cy="206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A7D59-C6AD-455D-8772-FED5775E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901181"/>
            <a:ext cx="4718540" cy="35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“Curse of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Dimensionality”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problem, where each variable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possible levels:</a:t>
                </a:r>
              </a:p>
              <a:p>
                <a:pPr lvl="1"/>
                <a:r>
                  <a:rPr lang="en-US" dirty="0"/>
                  <a:t>Design space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points – grows exponentially</a:t>
                </a:r>
              </a:p>
              <a:p>
                <a:r>
                  <a:rPr lang="en-US" dirty="0"/>
                  <a:t>Gradient-based optimization is the only tractable approach to large problems</a:t>
                </a:r>
              </a:p>
              <a:p>
                <a:pPr lvl="1"/>
                <a:r>
                  <a:rPr lang="en-US" dirty="0"/>
                  <a:t>Need derivatives (gradient) of objective + constraints</a:t>
                </a:r>
              </a:p>
              <a:p>
                <a:r>
                  <a:rPr lang="en-US" b="1" dirty="0">
                    <a:solidFill>
                      <a:schemeClr val="accent2"/>
                    </a:solidFill>
                  </a:rPr>
                  <a:t>Gradient computation is the bottleneck. </a:t>
                </a:r>
                <a:r>
                  <a:rPr lang="en-US" dirty="0"/>
                  <a:t>Traditional options:</a:t>
                </a:r>
              </a:p>
              <a:p>
                <a:pPr lvl="1"/>
                <a:r>
                  <a:rPr lang="en-US" dirty="0"/>
                  <a:t>Finite difference: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imprecise</a:t>
                </a:r>
              </a:p>
              <a:p>
                <a:pPr lvl="1"/>
                <a:r>
                  <a:rPr lang="en-US" dirty="0"/>
                  <a:t>Symbolic differentiation: intractable</a:t>
                </a:r>
              </a:p>
              <a:p>
                <a:pPr lvl="1"/>
                <a:r>
                  <a:rPr lang="en-US" dirty="0"/>
                  <a:t>Hand-coded adjoints (“analytical”): efficient, but tedious and error-prone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  <a:blipFill>
                <a:blip r:embed="rId3"/>
                <a:stretch>
                  <a:fillRect l="-1521" t="-253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11" y="780493"/>
            <a:ext cx="5218889" cy="4631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676449" y="5411827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5"/>
              </a:rPr>
              <a:t>J. Martins, 2013 pres., “A Very Short Course on Multidisciplinary Design Optimization”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78EADE-1C0E-4155-9828-C8632692284C}"/>
              </a:ext>
            </a:extLst>
          </p:cNvPr>
          <p:cNvCxnSpPr>
            <a:cxnSpLocks/>
          </p:cNvCxnSpPr>
          <p:nvPr/>
        </p:nvCxnSpPr>
        <p:spPr>
          <a:xfrm>
            <a:off x="6602481" y="2751619"/>
            <a:ext cx="370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D32B-548A-4544-9726-DCC23AA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229B-F271-467E-BEF9-F3520511D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Differentiable Aircraft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75EC-5D92-4024-88A8-8683FDAB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D0636-B3D2-48AF-9CC3-52A757C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F4BA-226C-436C-9922-39BCFB48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sz="3200" dirty="0"/>
              <a:t>Key features:</a:t>
            </a:r>
          </a:p>
          <a:p>
            <a:pPr lvl="1"/>
            <a:r>
              <a:rPr lang="en-US" sz="2800" dirty="0"/>
              <a:t>An </a:t>
            </a:r>
            <a:r>
              <a:rPr lang="en-US" sz="2800" b="1" dirty="0">
                <a:solidFill>
                  <a:schemeClr val="accent2"/>
                </a:solidFill>
              </a:rPr>
              <a:t>optimization framework</a:t>
            </a:r>
            <a:r>
              <a:rPr lang="en-US" sz="2800" dirty="0"/>
              <a:t> for engineered systems</a:t>
            </a:r>
          </a:p>
          <a:p>
            <a:pPr lvl="1"/>
            <a:r>
              <a:rPr lang="en-US" sz="2800" dirty="0"/>
              <a:t>Contains hundreds of mutually-compatible differentiable </a:t>
            </a:r>
            <a:r>
              <a:rPr lang="en-US" sz="2800" b="1" dirty="0">
                <a:solidFill>
                  <a:schemeClr val="accent2"/>
                </a:solidFill>
              </a:rPr>
              <a:t>aerospace models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</a:rPr>
              <a:t>Surrogate modeling</a:t>
            </a:r>
            <a:r>
              <a:rPr lang="en-US" sz="2400" dirty="0">
                <a:solidFill>
                  <a:schemeClr val="tx1"/>
                </a:solidFill>
              </a:rPr>
              <a:t> t</a:t>
            </a:r>
            <a:r>
              <a:rPr lang="en-US" sz="2400" dirty="0"/>
              <a:t>ools to make new differentiable models from user data (e.g. CFD, flight test)</a:t>
            </a:r>
          </a:p>
          <a:p>
            <a:pPr lvl="1"/>
            <a:r>
              <a:rPr lang="en-US" sz="2800" dirty="0"/>
              <a:t>Object-oriented aircraft </a:t>
            </a:r>
            <a:r>
              <a:rPr lang="en-US" sz="2800" b="1" dirty="0">
                <a:solidFill>
                  <a:schemeClr val="accent2"/>
                </a:solidFill>
              </a:rPr>
              <a:t>geometry framework</a:t>
            </a:r>
            <a:r>
              <a:rPr lang="en-US" sz="2800" dirty="0"/>
              <a:t> and performance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FBC08-5BB3-4206-8F5D-F4B14DCEF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94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dirty="0"/>
              <a:t>Code details: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Python 3</a:t>
            </a:r>
          </a:p>
          <a:p>
            <a:pPr lvl="1"/>
            <a:r>
              <a:rPr lang="en-US" dirty="0"/>
              <a:t>Cross-platform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Open-source</a:t>
            </a:r>
            <a:r>
              <a:rPr lang="en-US" dirty="0"/>
              <a:t> (MIT license), GitHub-hosted</a:t>
            </a:r>
          </a:p>
          <a:p>
            <a:r>
              <a:rPr lang="en-US" dirty="0"/>
              <a:t>A rapidly growing ecosystem:</a:t>
            </a:r>
          </a:p>
          <a:p>
            <a:pPr lvl="1"/>
            <a:r>
              <a:rPr lang="en-US" dirty="0"/>
              <a:t>18 months old, originally created to support the BAE-sponsored Firefly program</a:t>
            </a:r>
          </a:p>
          <a:p>
            <a:pPr lvl="1"/>
            <a:r>
              <a:rPr lang="en-US" dirty="0"/>
              <a:t>126k downloads, 17k in past month</a:t>
            </a:r>
          </a:p>
          <a:p>
            <a:pPr lvl="1"/>
            <a:r>
              <a:rPr lang="en-US" dirty="0"/>
              <a:t>3 student developers, many other internal MIT contributors</a:t>
            </a:r>
          </a:p>
          <a:p>
            <a:pPr lvl="1"/>
            <a:r>
              <a:rPr lang="en-US" dirty="0"/>
              <a:t>19 external contributions to-date from various universities, companies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D3451-5E50-4BAA-B45B-8AAE1CE82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15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</p:spPr>
            <p:txBody>
              <a:bodyPr/>
              <a:lstStyle/>
              <a:p>
                <a:r>
                  <a:rPr lang="en-US" dirty="0"/>
                  <a:t>Rapid learning curve</a:t>
                </a:r>
              </a:p>
              <a:p>
                <a:pPr lvl="1"/>
                <a:r>
                  <a:rPr lang="en-US" dirty="0"/>
                  <a:t>Object-oriented notation</a:t>
                </a:r>
              </a:p>
              <a:p>
                <a:pPr lvl="1"/>
                <a:r>
                  <a:rPr lang="en-US" dirty="0"/>
                  <a:t>Natural syntax</a:t>
                </a:r>
              </a:p>
              <a:p>
                <a:pPr lvl="2"/>
                <a:r>
                  <a:rPr lang="en-US" b="1" dirty="0" err="1">
                    <a:solidFill>
                      <a:schemeClr val="accent2"/>
                    </a:solidFill>
                  </a:rPr>
                  <a:t>Numerics</a:t>
                </a:r>
                <a:r>
                  <a:rPr lang="en-US" b="1" dirty="0">
                    <a:solidFill>
                      <a:schemeClr val="accent2"/>
                    </a:solidFill>
                  </a:rPr>
                  <a:t> are abstracted away</a:t>
                </a:r>
                <a:r>
                  <a:rPr lang="en-US" dirty="0"/>
                  <a:t> – lets you focus on problem formulation</a:t>
                </a:r>
              </a:p>
              <a:p>
                <a:r>
                  <a:rPr lang="en-US" dirty="0"/>
                  <a:t>Example problem:</a:t>
                </a:r>
              </a:p>
              <a:p>
                <a:pPr lvl="1"/>
                <a:r>
                  <a:rPr lang="en-US" dirty="0"/>
                  <a:t>Minimize drag of a rectangular wing by changing chord and span, given:</a:t>
                </a:r>
              </a:p>
              <a:p>
                <a:pPr lvl="2"/>
                <a:r>
                  <a:rPr lang="en-US" dirty="0"/>
                  <a:t>Sea level atmosphere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lvl="2"/>
                <a:r>
                  <a:rPr lang="en-US" b="0" dirty="0"/>
                  <a:t>Fixed wing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  <a:blipFill>
                <a:blip r:embed="rId2"/>
                <a:stretch>
                  <a:fillRect l="-2140" t="-2076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F0EBFF-5948-4D82-90A7-8BB7FDEE5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6877" y="1035067"/>
            <a:ext cx="3770167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Fira Code Retin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kinematic_viscosity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1.328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0.5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(pi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minimize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+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(chord),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(span))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Result: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=0.229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m,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=4.37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</a:t>
                </a:r>
              </a:p>
            </p:txBody>
          </p:sp>
        </mc:Choice>
        <mc:Fallback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blipFill>
                <a:blip r:embed="rId3"/>
                <a:stretch>
                  <a:fillRect t="-5455" r="-518" b="-236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0BFD90-0509-487E-86FF-6F6E0E2EC735}"/>
              </a:ext>
            </a:extLst>
          </p:cNvPr>
          <p:cNvSpPr txBox="1"/>
          <p:nvPr/>
        </p:nvSpPr>
        <p:spPr>
          <a:xfrm rot="1272112">
            <a:off x="10427278" y="1316178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Imports/constants above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59249-DA23-4FE6-90F6-2AE80ECB3018}"/>
              </a:ext>
            </a:extLst>
          </p:cNvPr>
          <p:cNvSpPr/>
          <p:nvPr/>
        </p:nvSpPr>
        <p:spPr>
          <a:xfrm>
            <a:off x="11417727" y="1066689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426FA5A-80CF-4F34-A633-BEB877CC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877" y="1304329"/>
            <a:ext cx="2998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an optimization problem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design variables</a:t>
            </a:r>
            <a:br>
              <a:rPr lang="en-US" altLang="en-US" sz="1600" dirty="0">
                <a:solidFill>
                  <a:schemeClr val="tx1"/>
                </a:solidFill>
              </a:rPr>
            </a:br>
            <a:r>
              <a:rPr lang="en-US" altLang="en-US" sz="1600" dirty="0">
                <a:solidFill>
                  <a:schemeClr val="tx1"/>
                </a:solidFill>
              </a:rPr>
              <a:t>and set initial guesses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profile drag*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induced drag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Constrain the wing area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Set an objective function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Solve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Show results</a:t>
            </a:r>
          </a:p>
        </p:txBody>
      </p:sp>
    </p:spTree>
    <p:extLst>
      <p:ext uri="{BB962C8B-B14F-4D97-AF65-F5344CB8AC3E}">
        <p14:creationId xmlns:p14="http://schemas.microsoft.com/office/powerpoint/2010/main" val="83276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30AAC-0AF9-4E6E-8A3F-BF46A61F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Opti is fast – </a:t>
            </a:r>
            <a:r>
              <a:rPr lang="en-US" i="1" dirty="0"/>
              <a:t>really, really</a:t>
            </a:r>
            <a:r>
              <a:rPr lang="en-US" dirty="0"/>
              <a:t> fast.</a:t>
            </a:r>
          </a:p>
          <a:p>
            <a:pPr lvl="1"/>
            <a:r>
              <a:rPr lang="en-US" dirty="0"/>
              <a:t>Speed enables “interactive design”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“Secret sauce”: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Automatic differentiation</a:t>
            </a:r>
            <a:r>
              <a:rPr lang="en-US" dirty="0"/>
              <a:t> (AD) everywhere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Simultaneous Analysis and Design</a:t>
            </a:r>
            <a:r>
              <a:rPr lang="en-US" dirty="0"/>
              <a:t> (SAND) architecture</a:t>
            </a:r>
          </a:p>
          <a:p>
            <a:pPr lvl="1"/>
            <a:r>
              <a:rPr lang="en-US" dirty="0"/>
              <a:t>Sparsity exploitation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Under the hood</a:t>
            </a:r>
          </a:p>
          <a:p>
            <a:pPr lvl="1"/>
            <a:r>
              <a:rPr lang="en-US" dirty="0"/>
              <a:t>Solutions enabled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8CE64-8248-4FF4-B7DE-8AA51CD7F380}"/>
              </a:ext>
            </a:extLst>
          </p:cNvPr>
          <p:cNvSpPr txBox="1"/>
          <p:nvPr/>
        </p:nvSpPr>
        <p:spPr>
          <a:xfrm>
            <a:off x="6219219" y="827336"/>
            <a:ext cx="5915608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Firefly design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disciplines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3910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8420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34321 constraint-variable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Nonlinear, nonconvex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6.91 seconds to solve on a laptop.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B975E-3FC1-49FC-91F9-082092032A4D}"/>
              </a:ext>
            </a:extLst>
          </p:cNvPr>
          <p:cNvGrpSpPr/>
          <p:nvPr/>
        </p:nvGrpSpPr>
        <p:grpSpPr>
          <a:xfrm>
            <a:off x="6310214" y="3330536"/>
            <a:ext cx="4838095" cy="2485052"/>
            <a:chOff x="6515705" y="3210088"/>
            <a:chExt cx="4838095" cy="24850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9170E3-7CF2-443E-B437-377BCF558D09}"/>
                </a:ext>
              </a:extLst>
            </p:cNvPr>
            <p:cNvGrpSpPr/>
            <p:nvPr/>
          </p:nvGrpSpPr>
          <p:grpSpPr>
            <a:xfrm>
              <a:off x="6515705" y="3210088"/>
              <a:ext cx="4838095" cy="2485052"/>
              <a:chOff x="6391967" y="1654986"/>
              <a:chExt cx="4838095" cy="248505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5F857F9-8BDF-4E5A-A0E8-4BF5A1183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1967" y="2825752"/>
                <a:ext cx="2238095" cy="131428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25CD5D5-94C6-4240-A2B7-1992A14E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67" y="2454323"/>
                <a:ext cx="4838095" cy="3714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ACDD5B8-F518-4F6D-88C8-89515CE23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92"/>
              <a:stretch/>
            </p:blipFill>
            <p:spPr>
              <a:xfrm>
                <a:off x="6391967" y="1654986"/>
                <a:ext cx="4838095" cy="81904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815AD-DFE5-4638-8FE1-96E103B22736}"/>
                </a:ext>
              </a:extLst>
            </p:cNvPr>
            <p:cNvSpPr/>
            <p:nvPr/>
          </p:nvSpPr>
          <p:spPr>
            <a:xfrm>
              <a:off x="8403771" y="4572000"/>
              <a:ext cx="350029" cy="112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FC4745-51F0-484A-BB1F-1874EFD9B003}"/>
              </a:ext>
            </a:extLst>
          </p:cNvPr>
          <p:cNvCxnSpPr/>
          <p:nvPr/>
        </p:nvCxnSpPr>
        <p:spPr>
          <a:xfrm>
            <a:off x="5547946" y="1143000"/>
            <a:ext cx="54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6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</p:spPr>
            <p:txBody>
              <a:bodyPr/>
              <a:lstStyle/>
              <a:p>
                <a:r>
                  <a:rPr lang="en-US" dirty="0"/>
                  <a:t>A way to compute gradients </a:t>
                </a:r>
                <a:r>
                  <a:rPr lang="en-US" i="1" dirty="0"/>
                  <a:t>of code</a:t>
                </a:r>
                <a:endParaRPr lang="en-US" dirty="0"/>
              </a:p>
              <a:p>
                <a:pPr lvl="1"/>
                <a:r>
                  <a:rPr lang="en-US" dirty="0"/>
                  <a:t>Highly related: adjoint methods, “backpropagation”</a:t>
                </a:r>
              </a:p>
              <a:p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-order finite diff.: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Forward-mode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Reverse-mode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Most useful functions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so we use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reverse-mode AD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E.g. for objective functions,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Calculate an objective function’s gradient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  <a:blipFill>
                <a:blip r:embed="rId3"/>
                <a:stretch>
                  <a:fillRect l="-1722" t="-2076" r="-3541" b="-7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F2C3C-B413-4AF7-8FC4-9BE1332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50FF9-13AF-4E1F-A119-40A6083B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B8D93-02CC-4F3E-BD9D-F1B6189E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54300-0B6B-4E7D-9090-AC90432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5C9D15-26E7-4679-8AC1-37EC6858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8" y="3551936"/>
            <a:ext cx="5295089" cy="2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A1367-EB03-4921-A9CE-02A087CE9335}"/>
              </a:ext>
            </a:extLst>
          </p:cNvPr>
          <p:cNvSpPr txBox="1"/>
          <p:nvPr/>
        </p:nvSpPr>
        <p:spPr>
          <a:xfrm>
            <a:off x="6784108" y="5710018"/>
            <a:ext cx="527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automatic and symbolic differentiation (Source: Wikimedia)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3214B-6930-4158-9A7E-8E2B95097D33}"/>
              </a:ext>
            </a:extLst>
          </p:cNvPr>
          <p:cNvGrpSpPr/>
          <p:nvPr/>
        </p:nvGrpSpPr>
        <p:grpSpPr>
          <a:xfrm>
            <a:off x="7513870" y="796849"/>
            <a:ext cx="3156439" cy="1837794"/>
            <a:chOff x="7113675" y="1111286"/>
            <a:chExt cx="3156439" cy="18377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/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373FE1A-3218-4AA0-A2CF-7190044F67B0}"/>
                </a:ext>
              </a:extLst>
            </p:cNvPr>
            <p:cNvSpPr/>
            <p:nvPr/>
          </p:nvSpPr>
          <p:spPr>
            <a:xfrm flipH="1">
              <a:off x="9539655" y="176961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/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/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095FC9-D08D-4847-8AD8-47713DCADCF5}"/>
                </a:ext>
              </a:extLst>
            </p:cNvPr>
            <p:cNvSpPr/>
            <p:nvPr/>
          </p:nvSpPr>
          <p:spPr>
            <a:xfrm rot="16200000" flipH="1">
              <a:off x="8811638" y="106437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20809-2FF5-454A-A875-1FC75966F477}"/>
              </a:ext>
            </a:extLst>
          </p:cNvPr>
          <p:cNvCxnSpPr>
            <a:cxnSpLocks/>
          </p:cNvCxnSpPr>
          <p:nvPr/>
        </p:nvCxnSpPr>
        <p:spPr>
          <a:xfrm flipV="1">
            <a:off x="5565531" y="2031023"/>
            <a:ext cx="2514600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4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</p:spPr>
            <p:txBody>
              <a:bodyPr/>
              <a:lstStyle/>
              <a:p>
                <a:r>
                  <a:rPr lang="en-US" sz="2400" dirty="0"/>
                  <a:t>Basic ideas:</a:t>
                </a:r>
              </a:p>
              <a:p>
                <a:pPr lvl="1"/>
                <a:r>
                  <a:rPr lang="en-US" sz="2000" dirty="0"/>
                  <a:t>Any function can be broken into a series of simple operators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+,  −,  ×,  ÷,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etc.)</a:t>
                </a:r>
              </a:p>
              <a:p>
                <a:pPr lvl="1"/>
                <a:r>
                  <a:rPr lang="en-US" sz="2000" dirty="0"/>
                  <a:t>We can represent this operation with a computational graph</a:t>
                </a:r>
              </a:p>
              <a:p>
                <a:pPr lvl="1"/>
                <a:r>
                  <a:rPr lang="en-US" sz="2000" dirty="0"/>
                  <a:t>We can use the chain rule to carry derivatives through the graph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  <a:blipFill>
                <a:blip r:embed="rId3"/>
                <a:stretch>
                  <a:fillRect l="-2198" t="-1615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/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u="sng" dirty="0">
                    <a:latin typeface="Cambria Math" panose="02040503050406030204" pitchFamily="18" charset="0"/>
                  </a:rPr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blipFill>
                <a:blip r:embed="rId4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D581CE-36BC-4FD8-AACE-BA9CA16EED9A}"/>
              </a:ext>
            </a:extLst>
          </p:cNvPr>
          <p:cNvSpPr txBox="1"/>
          <p:nvPr/>
        </p:nvSpPr>
        <p:spPr>
          <a:xfrm>
            <a:off x="6918012" y="1683748"/>
            <a:ext cx="31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u="sng" dirty="0">
                <a:latin typeface="Cambria Math" panose="02040503050406030204" pitchFamily="18" charset="0"/>
              </a:rPr>
              <a:t>Computational Graph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C71D72-CC1E-4B0F-A221-2ABB0FFFF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7320" y="2001246"/>
            <a:ext cx="7235337" cy="35115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770D36-A318-464E-9095-4AA6DB2A117F}"/>
              </a:ext>
            </a:extLst>
          </p:cNvPr>
          <p:cNvCxnSpPr/>
          <p:nvPr/>
        </p:nvCxnSpPr>
        <p:spPr>
          <a:xfrm>
            <a:off x="4443813" y="1288945"/>
            <a:ext cx="0" cy="476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/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differentiate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labeling </a:t>
                </a:r>
                <a:r>
                  <a:rPr lang="en-US" b="1" dirty="0">
                    <a:solidFill>
                      <a:srgbClr val="0000FF"/>
                    </a:solidFill>
                  </a:rPr>
                  <a:t>values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 derivatives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blipFill>
                <a:blip r:embed="rId7"/>
                <a:stretch>
                  <a:fillRect l="-713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/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/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/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/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/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/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/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Product rule: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blipFill>
                <a:blip r:embed="rId14"/>
                <a:stretch>
                  <a:fillRect t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/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/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41A7681-8599-4A8C-8292-F3254117810A}"/>
              </a:ext>
            </a:extLst>
          </p:cNvPr>
          <p:cNvSpPr txBox="1">
            <a:spLocks/>
          </p:cNvSpPr>
          <p:nvPr/>
        </p:nvSpPr>
        <p:spPr>
          <a:xfrm>
            <a:off x="532242" y="5061583"/>
            <a:ext cx="3810712" cy="1477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Two flavors of AD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Forward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inputs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Reverse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outputs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 animBg="1"/>
      <p:bldP spid="24" grpId="0"/>
      <p:bldP spid="25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E7C02C-F6A1-4280-837A-690FBCCA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3746" cy="528725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graduate student at MIT Int’l </a:t>
            </a:r>
            <a:r>
              <a:rPr lang="en-US" dirty="0" err="1"/>
              <a:t>Cntr</a:t>
            </a:r>
            <a:r>
              <a:rPr lang="en-US" dirty="0"/>
              <a:t>. for Air Transportation (Prof. John Hansman)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Research focuses:</a:t>
            </a:r>
          </a:p>
          <a:p>
            <a:pPr>
              <a:spcAft>
                <a:spcPts val="1200"/>
              </a:spcAft>
            </a:pPr>
            <a:r>
              <a:rPr lang="en-US" dirty="0"/>
              <a:t>Aircraft Design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</a:rPr>
              <a:t>Multidisciplinary Design Optimization (MDO)</a:t>
            </a:r>
          </a:p>
          <a:p>
            <a:pPr>
              <a:spcAft>
                <a:spcPts val="1200"/>
              </a:spcAft>
            </a:pPr>
            <a:r>
              <a:rPr lang="en-US" dirty="0"/>
              <a:t>Computational Aerodynamics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These are all really the same thing!*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D7552-F366-4791-9D30-BFCFFD83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E9339-6510-4B23-9C76-616D7BAD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EEAC-25E5-4B0D-88B8-406B244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F21CE1-4E7A-4AB7-9FCD-3E57AD7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CC9683-2011-4678-BCB4-A6F0DD111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r="18469"/>
          <a:stretch/>
        </p:blipFill>
        <p:spPr bwMode="auto">
          <a:xfrm>
            <a:off x="6667837" y="1347424"/>
            <a:ext cx="4442392" cy="4441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0F233-2211-4A12-8E8D-82271D9E4C17}"/>
              </a:ext>
            </a:extLst>
          </p:cNvPr>
          <p:cNvSpPr txBox="1"/>
          <p:nvPr/>
        </p:nvSpPr>
        <p:spPr>
          <a:xfrm>
            <a:off x="1619647" y="6533828"/>
            <a:ext cx="40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*or can be reduced to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16738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5767A1-7A98-4499-BA0D-50668CEA4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71" y="1615003"/>
            <a:ext cx="11972658" cy="467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186447" y="989576"/>
            <a:ext cx="64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make a differentiable graph for </a:t>
            </a:r>
            <a:r>
              <a:rPr lang="en-US" b="1" i="1" dirty="0">
                <a:solidFill>
                  <a:schemeClr val="accent2"/>
                </a:solidFill>
              </a:rPr>
              <a:t>any</a:t>
            </a:r>
            <a:r>
              <a:rPr lang="en-US" dirty="0"/>
              <a:t> function!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0D3-7200-4F71-B800-12116B897665}"/>
              </a:ext>
            </a:extLst>
          </p:cNvPr>
          <p:cNvSpPr txBox="1"/>
          <p:nvPr/>
        </p:nvSpPr>
        <p:spPr>
          <a:xfrm>
            <a:off x="186447" y="1712294"/>
            <a:ext cx="671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graph of mass calculation for a solar-powered blimp</a:t>
            </a:r>
          </a:p>
        </p:txBody>
      </p:sp>
    </p:spTree>
    <p:extLst>
      <p:ext uri="{BB962C8B-B14F-4D97-AF65-F5344CB8AC3E}">
        <p14:creationId xmlns:p14="http://schemas.microsoft.com/office/powerpoint/2010/main" val="245932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2C5B-E800-4BE0-ABBF-034CE3FA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F2680-115B-41A1-B956-F4A9767C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BEA26-CC96-4404-AA33-D7F18014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65573-5D3C-4B17-A2B0-8FDDBCEA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Analysis and Design (SAND)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1BBC4-967F-4721-8CF0-B8A0412070B0}"/>
              </a:ext>
            </a:extLst>
          </p:cNvPr>
          <p:cNvGrpSpPr/>
          <p:nvPr/>
        </p:nvGrpSpPr>
        <p:grpSpPr>
          <a:xfrm>
            <a:off x="5574324" y="636190"/>
            <a:ext cx="6458437" cy="5067497"/>
            <a:chOff x="2031999" y="1002228"/>
            <a:chExt cx="8128000" cy="5418667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4" r:qs="rId5" r:cs="rId6"/>
                </a:graphicData>
              </a:graphic>
            </p:graphicFrame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56265-3D42-4469-A1BF-E09FE715F07D}"/>
                </a:ext>
              </a:extLst>
            </p:cNvPr>
            <p:cNvSpPr txBox="1"/>
            <p:nvPr/>
          </p:nvSpPr>
          <p:spPr>
            <a:xfrm>
              <a:off x="4950054" y="5541450"/>
              <a:ext cx="2291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Dual variables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E3EEF5-951C-4455-B4D0-CD11658CCBE6}"/>
                </a:ext>
              </a:extLst>
            </p:cNvPr>
            <p:cNvSpPr txBox="1"/>
            <p:nvPr/>
          </p:nvSpPr>
          <p:spPr>
            <a:xfrm>
              <a:off x="4950054" y="1226268"/>
              <a:ext cx="2291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Constraining residuals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8C7D-8296-4F22-9582-C72866AF9BCE}"/>
              </a:ext>
            </a:extLst>
          </p:cNvPr>
          <p:cNvSpPr txBox="1"/>
          <p:nvPr/>
        </p:nvSpPr>
        <p:spPr>
          <a:xfrm>
            <a:off x="9803311" y="5668788"/>
            <a:ext cx="238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Exploiting this duality for engineering design was pioneered by Raphael </a:t>
            </a:r>
            <a:r>
              <a:rPr lang="en-US" sz="1400" dirty="0" err="1"/>
              <a:t>Haftka</a:t>
            </a:r>
            <a:r>
              <a:rPr lang="en-US" sz="1400" dirty="0"/>
              <a:t> in the 1980s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66E62CA2-51EE-4D89-91D0-F35A29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6163" cy="5287250"/>
          </a:xfrm>
        </p:spPr>
        <p:txBody>
          <a:bodyPr/>
          <a:lstStyle/>
          <a:p>
            <a:r>
              <a:rPr lang="en-US" dirty="0"/>
              <a:t>Analysis: solving systems of nonlinear equations</a:t>
            </a:r>
          </a:p>
          <a:p>
            <a:pPr lvl="1"/>
            <a:r>
              <a:rPr lang="en-US" dirty="0"/>
              <a:t>ODEs, PDEs can be discretized</a:t>
            </a:r>
          </a:p>
          <a:p>
            <a:pPr lvl="1"/>
            <a:r>
              <a:rPr lang="en-US" dirty="0"/>
              <a:t>Internal closure loops can be constructed as residuals</a:t>
            </a:r>
          </a:p>
          <a:p>
            <a:r>
              <a:rPr lang="en-US" dirty="0"/>
              <a:t>How to optimize:</a:t>
            </a:r>
          </a:p>
          <a:p>
            <a:pPr lvl="1"/>
            <a:r>
              <a:rPr lang="en-US" dirty="0"/>
              <a:t>Traditional: wrap analysis in an optimizer (nested)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SAND: embed analysis into optimization as constraints</a:t>
            </a:r>
          </a:p>
          <a:p>
            <a:pPr lvl="2"/>
            <a:r>
              <a:rPr lang="en-US" dirty="0"/>
              <a:t>Solve governing eqns. and optimality simultaneously</a:t>
            </a:r>
          </a:p>
          <a:p>
            <a:pPr lvl="2"/>
            <a:r>
              <a:rPr lang="en-US" dirty="0"/>
              <a:t>Eliminates internal closure loops</a:t>
            </a:r>
          </a:p>
        </p:txBody>
      </p:sp>
    </p:spTree>
    <p:extLst>
      <p:ext uri="{BB962C8B-B14F-4D97-AF65-F5344CB8AC3E}">
        <p14:creationId xmlns:p14="http://schemas.microsoft.com/office/powerpoint/2010/main" val="117460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</p:spPr>
            <p:txBody>
              <a:bodyPr/>
              <a:lstStyle/>
              <a:p>
                <a:r>
                  <a:rPr lang="en-US" dirty="0"/>
                  <a:t>Both AD and SAND require </a:t>
                </a:r>
                <a:r>
                  <a:rPr lang="en-US" b="1" dirty="0">
                    <a:solidFill>
                      <a:schemeClr val="accent2"/>
                    </a:solidFill>
                  </a:rPr>
                  <a:t>glass-box models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Requires access to governing equations</a:t>
                </a:r>
              </a:p>
              <a:p>
                <a:pPr lvl="1"/>
                <a:r>
                  <a:rPr lang="en-US" dirty="0"/>
                  <a:t>Analysis coded in Python using </a:t>
                </a:r>
                <a:r>
                  <a:rPr lang="en-US" dirty="0" err="1">
                    <a:latin typeface="Fira Code Retina"/>
                  </a:rPr>
                  <a:t>aerosandbox.numpy</a:t>
                </a:r>
                <a:endParaRPr lang="en-US" dirty="0"/>
              </a:p>
              <a:p>
                <a:r>
                  <a:rPr lang="en-US" dirty="0"/>
                  <a:t>Options when using legacy black-box tools (e.g. RANS CFD):</a:t>
                </a:r>
              </a:p>
              <a:p>
                <a:pPr lvl="1"/>
                <a:r>
                  <a:rPr lang="en-US" dirty="0"/>
                  <a:t>Surrogate model (synthetic data)</a:t>
                </a:r>
              </a:p>
              <a:p>
                <a:pPr lvl="2"/>
                <a:r>
                  <a:rPr lang="en-US" dirty="0"/>
                  <a:t>Fit analytic model to data</a:t>
                </a:r>
              </a:p>
              <a:p>
                <a:pPr lvl="2"/>
                <a:r>
                  <a:rPr lang="en-US" dirty="0"/>
                  <a:t>Interpolate from data</a:t>
                </a:r>
              </a:p>
              <a:p>
                <a:pPr lvl="3"/>
                <a:r>
                  <a:rPr lang="en-US" dirty="0"/>
                  <a:t>ASB provides differentiable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b-spline lookup tables</a:t>
                </a:r>
              </a:p>
              <a:p>
                <a:pPr lvl="1"/>
                <a:r>
                  <a:rPr lang="en-US" dirty="0"/>
                  <a:t>Finite-difference a single model (WIP)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  <a:blipFill>
                <a:blip r:embed="rId3"/>
                <a:stretch>
                  <a:fillRect l="-2011" t="-2076" r="-1453" b="-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1594-7B96-4C2F-AB50-FBC2F34C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AE608-F3B4-43BC-9D7B-CB2222C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7AF-4502-4771-A743-3F507DF8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7E5E7-29A2-4391-938D-17423F64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Glass-Box Requirements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D90E51-DF0D-478D-B1C4-24DCCC272D58}"/>
              </a:ext>
            </a:extLst>
          </p:cNvPr>
          <p:cNvSpPr/>
          <p:nvPr/>
        </p:nvSpPr>
        <p:spPr>
          <a:xfrm>
            <a:off x="5429252" y="2528106"/>
            <a:ext cx="298937" cy="764930"/>
          </a:xfrm>
          <a:prstGeom prst="rightBrace">
            <a:avLst>
              <a:gd name="adj1" fmla="val 639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A9A26B5-1A21-4B3C-A9AB-321A5B337DD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5728188" y="1470455"/>
            <a:ext cx="1516673" cy="1440117"/>
          </a:xfrm>
          <a:prstGeom prst="curvedConnector3">
            <a:avLst>
              <a:gd name="adj1" fmla="val 409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447D7A-D38E-46CD-8993-2C39D3F47FF1}"/>
              </a:ext>
            </a:extLst>
          </p:cNvPr>
          <p:cNvSpPr txBox="1"/>
          <p:nvPr/>
        </p:nvSpPr>
        <p:spPr>
          <a:xfrm>
            <a:off x="7244862" y="1122207"/>
            <a:ext cx="480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Drop-in differentiable replacement of NumPy/SciPy*: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N-dim array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Arithmetic, trig., log/exp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Conditionals, loops, logical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algebra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(linear solves, pseudoinverses, norms, eigenvalues, factorizations)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differentiation/integration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Advanced: solvers for subproblems: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Rootfinders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QP and SOCP solvers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Adaptive-step integrators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9D541-42E9-430A-89BB-826DCB8F1146}"/>
              </a:ext>
            </a:extLst>
          </p:cNvPr>
          <p:cNvSpPr txBox="1"/>
          <p:nvPr/>
        </p:nvSpPr>
        <p:spPr>
          <a:xfrm>
            <a:off x="7998069" y="6099531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*Nearly complete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5F4AD137-FC7C-4731-A807-4A875851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626" y="1782408"/>
            <a:ext cx="2109873" cy="43088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  <a:t># import numpy as np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</a:b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aerosandbox.numpy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Code is extensively documented</a:t>
                </a:r>
              </a:p>
              <a:p>
                <a:pPr lvl="1"/>
                <a:r>
                  <a:rPr lang="en-US" dirty="0" err="1"/>
                  <a:t>Comment:code</a:t>
                </a:r>
                <a:r>
                  <a:rPr lang="en-US" dirty="0"/>
                  <a:t>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&gt;0.75:1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Inline docs and usage examples for all objects and most functions with </a:t>
                </a:r>
                <a:r>
                  <a:rPr lang="en-US" dirty="0">
                    <a:latin typeface="Fira Code Retina"/>
                  </a:rPr>
                  <a:t>help()</a:t>
                </a:r>
                <a:r>
                  <a:rPr lang="en-US" dirty="0"/>
                  <a:t> command</a:t>
                </a:r>
              </a:p>
              <a:p>
                <a:r>
                  <a:rPr lang="en-US" dirty="0"/>
                  <a:t>150+ unit tests automatically run after each codebase edit</a:t>
                </a:r>
              </a:p>
              <a:p>
                <a:pPr lvl="1"/>
                <a:r>
                  <a:rPr lang="en-US" dirty="0"/>
                  <a:t>Caveat: Currently migrating from ASB 2 to ASB 3, a few hiccups for the next week</a:t>
                </a:r>
              </a:p>
              <a:p>
                <a:r>
                  <a:rPr lang="en-US" dirty="0"/>
                  <a:t>Dozens of interactive tutorials on GitHub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3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CC1D4-B52B-4DBA-9909-3FE9DE48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1D134-8A93-4C58-9A92-67394F25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807F0-4725-4689-93EE-25555FFD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DC14FF-EEC5-40E8-8AFE-AFB4E46F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Testing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3ED58-1C09-4B1A-A384-4C7622E3C5BD}"/>
              </a:ext>
            </a:extLst>
          </p:cNvPr>
          <p:cNvGrpSpPr/>
          <p:nvPr/>
        </p:nvGrpSpPr>
        <p:grpSpPr>
          <a:xfrm>
            <a:off x="8003592" y="1057275"/>
            <a:ext cx="3726628" cy="5587999"/>
            <a:chOff x="8039100" y="1133475"/>
            <a:chExt cx="3726628" cy="5587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04CD8B-2DAC-4D03-885B-83431326B22B}"/>
                </a:ext>
              </a:extLst>
            </p:cNvPr>
            <p:cNvGrpSpPr/>
            <p:nvPr/>
          </p:nvGrpSpPr>
          <p:grpSpPr>
            <a:xfrm>
              <a:off x="8060503" y="1183017"/>
              <a:ext cx="3705225" cy="5530679"/>
              <a:chOff x="7313439" y="0"/>
              <a:chExt cx="4878561" cy="728208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0234E9-5B7F-4411-8AC5-B6C029762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439" y="0"/>
                <a:ext cx="4878561" cy="38200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0A42AB-F3A2-47DC-A6C1-7022667A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7039" y="3820081"/>
                <a:ext cx="3142243" cy="3462002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424CBD-243C-41B3-8007-2861E82FCF64}"/>
                </a:ext>
              </a:extLst>
            </p:cNvPr>
            <p:cNvSpPr/>
            <p:nvPr/>
          </p:nvSpPr>
          <p:spPr>
            <a:xfrm>
              <a:off x="8039100" y="1133475"/>
              <a:ext cx="3726628" cy="5587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40C69-2C47-429D-A389-DA2F46BE09EA}"/>
              </a:ext>
            </a:extLst>
          </p:cNvPr>
          <p:cNvCxnSpPr/>
          <p:nvPr/>
        </p:nvCxnSpPr>
        <p:spPr>
          <a:xfrm>
            <a:off x="1847850" y="5429250"/>
            <a:ext cx="601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8A5D-6A6C-445F-9CCD-E44DE24B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: Tools and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0D39A-391B-448E-A986-0F52D314E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else is in the box?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338C-9F5A-41EF-A745-9F030ACF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21B2-505C-421E-9A98-3AD35D16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A390-6C24-4E68-AD86-43B12B4D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2B9A3A-8363-48E6-A58D-8B7CFB3E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924796"/>
            <a:ext cx="5733811" cy="5287250"/>
          </a:xfrm>
        </p:spPr>
        <p:txBody>
          <a:bodyPr/>
          <a:lstStyle/>
          <a:p>
            <a:r>
              <a:rPr lang="en-US" dirty="0"/>
              <a:t>Models: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Propulsion</a:t>
            </a:r>
          </a:p>
          <a:p>
            <a:pPr lvl="1"/>
            <a:r>
              <a:rPr lang="en-US" dirty="0"/>
              <a:t>Power systems</a:t>
            </a:r>
          </a:p>
          <a:p>
            <a:pPr lvl="1"/>
            <a:r>
              <a:rPr lang="en-US" dirty="0"/>
              <a:t>Atmosphere and winds</a:t>
            </a:r>
          </a:p>
          <a:p>
            <a:pPr lvl="1"/>
            <a:r>
              <a:rPr lang="en-US" dirty="0"/>
              <a:t>Structures and weights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Models are just a starting point</a:t>
            </a:r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r>
              <a:rPr lang="en-US" dirty="0"/>
              <a:t>Designed to be easy to edit and extend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5D144-C3FA-4A7B-85D4-A6C49E6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EE682-03C1-4E5B-99A9-CE2B1D8C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768F-AA72-4E00-A153-27F090DA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07F374-562D-4BC6-A6FD-E3351C39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Models: Overview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FEEB71-6AED-4B22-AC95-F01BD308520E}"/>
              </a:ext>
            </a:extLst>
          </p:cNvPr>
          <p:cNvSpPr txBox="1">
            <a:spLocks/>
          </p:cNvSpPr>
          <p:nvPr/>
        </p:nvSpPr>
        <p:spPr>
          <a:xfrm>
            <a:off x="154486" y="924796"/>
            <a:ext cx="5733811" cy="5287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Geometry engine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Dynamics (time-dependence)</a:t>
            </a:r>
          </a:p>
          <a:p>
            <a:pPr lvl="1"/>
            <a:r>
              <a:rPr lang="en-US" dirty="0"/>
              <a:t>Surrogate modeling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5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9F654-27A7-4E01-9265-6FD765EE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5944234" cy="5287250"/>
          </a:xfrm>
        </p:spPr>
        <p:txBody>
          <a:bodyPr/>
          <a:lstStyle/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Solve ODEs, BVPs via direct collocation</a:t>
            </a:r>
          </a:p>
          <a:p>
            <a:pPr lvl="1"/>
            <a:r>
              <a:rPr lang="en-US" dirty="0"/>
              <a:t>Simulate dynamic systems</a:t>
            </a:r>
          </a:p>
          <a:p>
            <a:pPr lvl="2"/>
            <a:r>
              <a:rPr lang="en-US" dirty="0"/>
              <a:t>Fixed or variable time horizons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Multiphase dynamics</a:t>
            </a:r>
            <a:r>
              <a:rPr lang="en-US" dirty="0"/>
              <a:t> (e.g. rocket boost and glide)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Optimal control</a:t>
            </a:r>
          </a:p>
          <a:p>
            <a:r>
              <a:rPr lang="en-US" dirty="0"/>
              <a:t>Implement integrators in one line:</a:t>
            </a:r>
          </a:p>
          <a:p>
            <a:pPr lvl="1"/>
            <a:r>
              <a:rPr lang="en-US" dirty="0"/>
              <a:t>Forward/backwards Euler</a:t>
            </a:r>
          </a:p>
          <a:p>
            <a:pPr lvl="1"/>
            <a:r>
              <a:rPr lang="en-US" dirty="0"/>
              <a:t>Midpoint method (2</a:t>
            </a:r>
            <a:r>
              <a:rPr lang="en-US" baseline="30000" dirty="0"/>
              <a:t>nd</a:t>
            </a:r>
            <a:r>
              <a:rPr lang="en-US" dirty="0"/>
              <a:t>-order)</a:t>
            </a:r>
          </a:p>
          <a:p>
            <a:pPr lvl="1"/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(in pre-release)</a:t>
            </a:r>
          </a:p>
          <a:p>
            <a:r>
              <a:rPr lang="en-US" dirty="0" err="1"/>
              <a:t>Shorthands</a:t>
            </a:r>
            <a:r>
              <a:rPr lang="en-US" dirty="0"/>
              <a:t> for 2D aircraft dynamics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22FBF-7C12-44A5-BE4C-85D1F348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A734D-A020-436F-B02D-1F915B9F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44D28-4BF2-4F8A-A982-3FE7366F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DDAD91-4E98-4314-B82A-6F0BE134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Make an optimization problem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Create a time vector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position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velocity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acceleration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Governing eqn.: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Solve!</a:t>
                </a:r>
              </a:p>
            </p:txBody>
          </p:sp>
        </mc:Choice>
        <mc:Fallback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blipFill>
                <a:blip r:embed="rId3"/>
                <a:stretch>
                  <a:fillRect t="-214" r="-69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6">
            <a:extLst>
              <a:ext uri="{FF2B5EF4-FFF2-40B4-BE49-F238E27FC236}">
                <a16:creationId xmlns:a16="http://schemas.microsoft.com/office/drawing/2014/main" id="{2FE5C07D-D5DF-4532-A06B-76B5B989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474" y="1017447"/>
            <a:ext cx="2868461" cy="569386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position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"runge-kutta"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"midpoint"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([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force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(time)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mass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velocity[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9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AFD2A2-40CA-4A64-B98A-21290117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Object-oriented geometry stack:</a:t>
            </a:r>
          </a:p>
          <a:p>
            <a:pPr lvl="1"/>
            <a:r>
              <a:rPr lang="en-US" dirty="0"/>
              <a:t>Airplanes, wings, fuselages, airfoils, custom polygons/polyhedral</a:t>
            </a:r>
          </a:p>
          <a:p>
            <a:pPr lvl="1"/>
            <a:r>
              <a:rPr lang="en-US" dirty="0"/>
              <a:t>Lofting, parameter calculation (volume, wetted area, etc.)</a:t>
            </a:r>
          </a:p>
          <a:p>
            <a:pPr lvl="1"/>
            <a:r>
              <a:rPr lang="en-US" dirty="0"/>
              <a:t>Thin surface or solid</a:t>
            </a:r>
          </a:p>
          <a:p>
            <a:pPr lvl="1"/>
            <a:r>
              <a:rPr lang="en-US" dirty="0"/>
              <a:t>3D tri/quad surface meshing and visualization</a:t>
            </a:r>
          </a:p>
          <a:p>
            <a:pPr lvl="1"/>
            <a:r>
              <a:rPr lang="en-US" dirty="0"/>
              <a:t>File interfaces (*.</a:t>
            </a:r>
            <a:r>
              <a:rPr lang="en-US" dirty="0" err="1"/>
              <a:t>dat</a:t>
            </a:r>
            <a:r>
              <a:rPr lang="en-US" dirty="0"/>
              <a:t>, *.</a:t>
            </a:r>
            <a:r>
              <a:rPr lang="en-US" dirty="0" err="1"/>
              <a:t>stl</a:t>
            </a:r>
            <a:r>
              <a:rPr lang="en-US" dirty="0"/>
              <a:t>, *.</a:t>
            </a:r>
            <a:r>
              <a:rPr lang="en-US" dirty="0" err="1"/>
              <a:t>avl</a:t>
            </a:r>
            <a:r>
              <a:rPr lang="en-US" dirty="0"/>
              <a:t>, …)</a:t>
            </a:r>
          </a:p>
          <a:p>
            <a:r>
              <a:rPr lang="en-US" dirty="0"/>
              <a:t>Differentiable – supplies derivatives to analysis tools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2EE55-F0AC-40C7-BD56-F9AC32F5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A5C9-0CC3-437C-857E-05B08B10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447BB-4956-478E-96E2-59A8A6B6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AEF699-3799-4B04-AB1A-04D7D594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Geometry Stack</a:t>
            </a:r>
          </a:p>
        </p:txBody>
      </p:sp>
      <p:pic>
        <p:nvPicPr>
          <p:cNvPr id="10" name="Google Shape;375;p41">
            <a:extLst>
              <a:ext uri="{FF2B5EF4-FFF2-40B4-BE49-F238E27FC236}">
                <a16:creationId xmlns:a16="http://schemas.microsoft.com/office/drawing/2014/main" id="{43A51075-B29B-4D61-8C8D-B47D4B827E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0168" y="857058"/>
            <a:ext cx="5651273" cy="286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8A103-77ED-4917-84D7-FEE91CD6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13" y="3818332"/>
            <a:ext cx="3505600" cy="2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95512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Semi-empirical buildup</a:t>
            </a:r>
          </a:p>
          <a:p>
            <a:pPr lvl="2"/>
            <a:r>
              <a:rPr lang="en-US" dirty="0"/>
              <a:t>Similar to DATCOM</a:t>
            </a:r>
          </a:p>
          <a:p>
            <a:pPr lvl="1"/>
            <a:r>
              <a:rPr lang="en-US" dirty="0"/>
              <a:t>Fully nonlinear lifting-line method:</a:t>
            </a:r>
          </a:p>
          <a:p>
            <a:pPr lvl="2"/>
            <a:r>
              <a:rPr lang="en-US" dirty="0"/>
              <a:t>Coupled viscous effects</a:t>
            </a:r>
          </a:p>
          <a:p>
            <a:pPr lvl="2"/>
            <a:r>
              <a:rPr lang="en-US" dirty="0"/>
              <a:t>Local stall</a:t>
            </a:r>
          </a:p>
          <a:p>
            <a:pPr lvl="2"/>
            <a:r>
              <a:rPr lang="en-US" dirty="0"/>
              <a:t>Modern modifications:</a:t>
            </a:r>
          </a:p>
          <a:p>
            <a:pPr lvl="3"/>
            <a:r>
              <a:rPr lang="en-US" dirty="0"/>
              <a:t>Nonzero sweep or dihedral</a:t>
            </a:r>
          </a:p>
          <a:p>
            <a:pPr lvl="3"/>
            <a:r>
              <a:rPr lang="en-US" dirty="0"/>
              <a:t>Multiple surfaces, fuselages</a:t>
            </a:r>
          </a:p>
          <a:p>
            <a:pPr lvl="1"/>
            <a:r>
              <a:rPr lang="en-US" dirty="0"/>
              <a:t>Vortex-lattice model</a:t>
            </a:r>
          </a:p>
          <a:p>
            <a:r>
              <a:rPr lang="en-US" dirty="0"/>
              <a:t>Dynamic problems: aerodynamics implicitly solved at each point on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7" name="Google Shape;349;p42">
            <a:extLst>
              <a:ext uri="{FF2B5EF4-FFF2-40B4-BE49-F238E27FC236}">
                <a16:creationId xmlns:a16="http://schemas.microsoft.com/office/drawing/2014/main" id="{F0480F81-AB72-42D2-B766-01E81C914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08" y="780494"/>
            <a:ext cx="5342792" cy="294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0;p42">
            <a:extLst>
              <a:ext uri="{FF2B5EF4-FFF2-40B4-BE49-F238E27FC236}">
                <a16:creationId xmlns:a16="http://schemas.microsoft.com/office/drawing/2014/main" id="{E0D350C3-23C8-40B8-8E29-AD1273FE9A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395" y="3721671"/>
            <a:ext cx="6327605" cy="2631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0639086" cy="5287250"/>
          </a:xfrm>
        </p:spPr>
        <p:txBody>
          <a:bodyPr/>
          <a:lstStyle/>
          <a:p>
            <a:r>
              <a:rPr lang="en-US" dirty="0"/>
              <a:t>All three are end-to-end differentiable; optimizer-friendly</a:t>
            </a:r>
          </a:p>
          <a:p>
            <a:r>
              <a:rPr lang="en-US" dirty="0"/>
              <a:t>E.g.: Optimization of wing, with viscous effects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E2CFF4-DA9F-451F-A8E3-48F1BBB9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366"/>
            <a:ext cx="5664887" cy="4248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59FE8-BAAC-49CC-A182-CDCB1829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84" y="1835366"/>
            <a:ext cx="6619016" cy="37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5FC3C-54C0-41B6-BC97-29E1C9D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8AB2A-451D-4C69-8B73-287C0F96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5062A-73CE-4239-AC27-37C10D3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DE5C82-3B9D-4708-9CE9-76EA8939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5E9C6B-0B04-4774-BE38-833901DEC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386849"/>
              </p:ext>
            </p:extLst>
          </p:nvPr>
        </p:nvGraphicFramePr>
        <p:xfrm>
          <a:off x="1257726" y="937682"/>
          <a:ext cx="101600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6570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96940B-9CA7-4F47-A085-903ABC16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803317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Interface to </a:t>
            </a:r>
            <a:r>
              <a:rPr lang="en-US" dirty="0" err="1"/>
              <a:t>XFoil</a:t>
            </a:r>
            <a:r>
              <a:rPr lang="en-US" dirty="0"/>
              <a:t> (not differentiable)</a:t>
            </a:r>
          </a:p>
          <a:p>
            <a:pPr lvl="2"/>
            <a:r>
              <a:rPr lang="en-US" dirty="0"/>
              <a:t>Useful for data retrieval, surrogate modeling</a:t>
            </a:r>
          </a:p>
          <a:p>
            <a:pPr lvl="1"/>
            <a:r>
              <a:rPr lang="en-US" dirty="0"/>
              <a:t>Uncoupled inviscid-viscous IBL model</a:t>
            </a:r>
          </a:p>
          <a:p>
            <a:pPr lvl="2"/>
            <a:r>
              <a:rPr lang="en-US" dirty="0"/>
              <a:t>Multielement, ground effect</a:t>
            </a:r>
          </a:p>
          <a:p>
            <a:pPr lvl="2"/>
            <a:r>
              <a:rPr lang="en-US" dirty="0"/>
              <a:t>Identical IBL implementation to </a:t>
            </a:r>
            <a:r>
              <a:rPr lang="en-US" dirty="0" err="1"/>
              <a:t>XFoil</a:t>
            </a:r>
            <a:endParaRPr lang="en-US" dirty="0"/>
          </a:p>
          <a:p>
            <a:pPr lvl="1"/>
            <a:r>
              <a:rPr lang="en-US" dirty="0"/>
              <a:t>In progress: differentiable coupled IBL model (same as 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Will allow airfoil shape optimization coupled with vehicle design,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99679-B829-4457-AF15-5CADF237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A8243-95D7-433E-A806-F5A08015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C7A32-6356-4DED-BEEB-BB05086C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98118C-8590-4D57-8813-A7E422F9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2D Aerodynamics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9AE82-16BF-4FCB-83ED-E8795FA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8" b="4763"/>
          <a:stretch/>
        </p:blipFill>
        <p:spPr>
          <a:xfrm>
            <a:off x="8000584" y="4014348"/>
            <a:ext cx="4191416" cy="2724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D0389-635C-4031-A137-343E0DEF878D}"/>
              </a:ext>
            </a:extLst>
          </p:cNvPr>
          <p:cNvGrpSpPr/>
          <p:nvPr/>
        </p:nvGrpSpPr>
        <p:grpSpPr>
          <a:xfrm>
            <a:off x="8260915" y="780495"/>
            <a:ext cx="3931085" cy="3216830"/>
            <a:chOff x="8105775" y="3640064"/>
            <a:chExt cx="3829050" cy="3121364"/>
          </a:xfrm>
        </p:grpSpPr>
        <p:pic>
          <p:nvPicPr>
            <p:cNvPr id="9" name="Google Shape;361;p43">
              <a:extLst>
                <a:ext uri="{FF2B5EF4-FFF2-40B4-BE49-F238E27FC236}">
                  <a16:creationId xmlns:a16="http://schemas.microsoft.com/office/drawing/2014/main" id="{93AEDD39-B7D3-40A5-8DBC-ED4D059806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954" b="2943"/>
            <a:stretch/>
          </p:blipFill>
          <p:spPr>
            <a:xfrm>
              <a:off x="8105775" y="3640064"/>
              <a:ext cx="3829050" cy="3121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FB8CD-4AE2-48E0-9610-CBDFF7788191}"/>
                </a:ext>
              </a:extLst>
            </p:cNvPr>
            <p:cNvSpPr/>
            <p:nvPr/>
          </p:nvSpPr>
          <p:spPr>
            <a:xfrm>
              <a:off x="10389543" y="3655980"/>
              <a:ext cx="364182" cy="11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69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BAF21-F81E-437C-B8DA-221114F5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574717" cy="5287250"/>
          </a:xfrm>
        </p:spPr>
        <p:txBody>
          <a:bodyPr/>
          <a:lstStyle/>
          <a:p>
            <a:r>
              <a:rPr lang="en-US" dirty="0"/>
              <a:t>Propulsion</a:t>
            </a:r>
          </a:p>
          <a:p>
            <a:pPr lvl="1"/>
            <a:r>
              <a:rPr lang="en-US" dirty="0"/>
              <a:t>Propeller</a:t>
            </a:r>
          </a:p>
          <a:p>
            <a:pPr lvl="2"/>
            <a:r>
              <a:rPr lang="en-US" dirty="0"/>
              <a:t>Disc-actuator model with viscous modifications</a:t>
            </a:r>
          </a:p>
          <a:p>
            <a:pPr lvl="2"/>
            <a:r>
              <a:rPr lang="en-US" dirty="0"/>
              <a:t>Differentiable blade-element model (same as </a:t>
            </a:r>
            <a:r>
              <a:rPr lang="en-US" dirty="0" err="1"/>
              <a:t>QProp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Rocket</a:t>
            </a:r>
          </a:p>
          <a:p>
            <a:pPr lvl="2"/>
            <a:r>
              <a:rPr lang="en-US" dirty="0"/>
              <a:t>Isentropic relations with empirical corrections for nozzle flow</a:t>
            </a:r>
          </a:p>
          <a:p>
            <a:pPr lvl="1"/>
            <a:r>
              <a:rPr lang="en-US" dirty="0"/>
              <a:t>Turbomachinery (WIP)</a:t>
            </a:r>
          </a:p>
          <a:p>
            <a:r>
              <a:rPr lang="en-US" dirty="0"/>
              <a:t>Power Systems</a:t>
            </a:r>
          </a:p>
          <a:p>
            <a:pPr lvl="1"/>
            <a:r>
              <a:rPr lang="en-US" dirty="0"/>
              <a:t>Solid rocket propellants</a:t>
            </a:r>
          </a:p>
          <a:p>
            <a:pPr lvl="2"/>
            <a:r>
              <a:rPr lang="en-US" dirty="0"/>
              <a:t>Burn rate suppressants (oxamide)</a:t>
            </a:r>
          </a:p>
          <a:p>
            <a:pPr lvl="1"/>
            <a:r>
              <a:rPr lang="en-US" dirty="0"/>
              <a:t>Batteries, solar cells</a:t>
            </a:r>
          </a:p>
          <a:p>
            <a:pPr lvl="1"/>
            <a:r>
              <a:rPr lang="en-US" dirty="0"/>
              <a:t>Avgas, Jet A (WIP)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E482A-48C2-4F60-AA0C-7EB02485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78157-36B2-461C-B1C5-E13A76E4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BAF5-6712-4FED-8003-D4AB0AD2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51BC4C-952D-47D1-A30E-D1A3BE53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Propulsion and Power Systems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09E6C3-3EC4-4903-896C-C6F60132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04" y="824588"/>
            <a:ext cx="548722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E8191-AE3C-4B41-AEF0-122B4BDC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104" y="3325406"/>
            <a:ext cx="4239903" cy="1939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F8088-A18A-46F5-AE86-FFEFCB524D25}"/>
              </a:ext>
            </a:extLst>
          </p:cNvPr>
          <p:cNvSpPr txBox="1"/>
          <p:nvPr/>
        </p:nvSpPr>
        <p:spPr>
          <a:xfrm>
            <a:off x="6656104" y="2843888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Electra.aero UAM demonstrator: a development program using </a:t>
            </a:r>
            <a:r>
              <a:rPr lang="en-US" sz="1200" dirty="0" err="1"/>
              <a:t>AeroSandbox</a:t>
            </a:r>
            <a:r>
              <a:rPr lang="en-US" sz="1200" dirty="0"/>
              <a:t> for takeoff performance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EDDF-7511-4085-B892-39C6BD3E076F}"/>
              </a:ext>
            </a:extLst>
          </p:cNvPr>
          <p:cNvSpPr txBox="1"/>
          <p:nvPr/>
        </p:nvSpPr>
        <p:spPr>
          <a:xfrm>
            <a:off x="6656104" y="5264539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Firefly slow-burn-motor static fire at MIT: data used to calibrate </a:t>
            </a:r>
            <a:r>
              <a:rPr lang="en-US" sz="1200" dirty="0" err="1"/>
              <a:t>AeroSandbox’s</a:t>
            </a:r>
            <a:r>
              <a:rPr lang="en-US" sz="1200" dirty="0"/>
              <a:t> rocket performance library</a:t>
            </a:r>
          </a:p>
        </p:txBody>
      </p:sp>
    </p:spTree>
    <p:extLst>
      <p:ext uri="{BB962C8B-B14F-4D97-AF65-F5344CB8AC3E}">
        <p14:creationId xmlns:p14="http://schemas.microsoft.com/office/powerpoint/2010/main" val="7628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>
            <a:spLocks noGrp="1"/>
          </p:cNvSpPr>
          <p:nvPr>
            <p:ph idx="1"/>
          </p:nvPr>
        </p:nvSpPr>
        <p:spPr>
          <a:xfrm>
            <a:off x="368883" y="924796"/>
            <a:ext cx="6084469" cy="5287250"/>
          </a:xfrm>
          <a:prstGeom prst="rect">
            <a:avLst/>
          </a:prstGeom>
        </p:spPr>
        <p:txBody>
          <a:bodyPr spcFirstLastPara="1" wrap="square" lIns="59267" tIns="59267" rIns="59267" bIns="5926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Structures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6-DoF Euler-Bernoulli beam model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Bending, torsion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Statistical models based on existing aircraft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Weights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Component-wise CG buildup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Moments of inertia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derivatives easily computed via AD</a:t>
            </a:r>
          </a:p>
          <a:p>
            <a:pPr lvl="3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Derivatives of stability derivatives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options: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Static margin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stability derivatives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poles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Optimizing through an eigenvalue decomposition!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8" name="Google Shape;36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/>
              <a:t>Models: Structures &amp; Weights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92" y="1161433"/>
            <a:ext cx="5334200" cy="53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7059567" y="935592"/>
            <a:ext cx="5043200" cy="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Wing Spar: Design &amp; Loads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AD85AC-3C66-4560-B0C2-AFDF0DBF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327308" cy="5287250"/>
          </a:xfrm>
        </p:spPr>
        <p:txBody>
          <a:bodyPr/>
          <a:lstStyle/>
          <a:p>
            <a:r>
              <a:rPr lang="en-US" dirty="0"/>
              <a:t>Atmosphere</a:t>
            </a:r>
          </a:p>
          <a:p>
            <a:pPr lvl="1"/>
            <a:r>
              <a:rPr lang="en-US" dirty="0"/>
              <a:t>Differentiable atmosphere enabling trajectory optimization</a:t>
            </a:r>
          </a:p>
          <a:p>
            <a:r>
              <a:rPr lang="en-US" dirty="0"/>
              <a:t>Wind speed modeling</a:t>
            </a:r>
          </a:p>
          <a:p>
            <a:pPr lvl="1"/>
            <a:r>
              <a:rPr lang="en-US" dirty="0"/>
              <a:t>Statistical model</a:t>
            </a:r>
          </a:p>
          <a:p>
            <a:pPr lvl="1"/>
            <a:r>
              <a:rPr lang="en-US" dirty="0"/>
              <a:t>By using probabilistic models, risk can be your objective function</a:t>
            </a:r>
          </a:p>
          <a:p>
            <a:pPr lvl="2"/>
            <a:r>
              <a:rPr lang="en-US" dirty="0"/>
              <a:t>Enables robust design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E64EB-D71A-4722-9352-6922D5A3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353A7-1446-4883-B093-69870953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4101-72E5-4E3B-8CFD-D68A3E97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DD29E-3BAA-44AC-9FDE-EFDF469C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Atmosphere and Winds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EEE26-0E64-4609-8660-6787D73C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91" y="780494"/>
            <a:ext cx="7495809" cy="5621857"/>
          </a:xfrm>
          <a:prstGeom prst="rect">
            <a:avLst/>
          </a:prstGeom>
        </p:spPr>
      </p:pic>
      <p:pic>
        <p:nvPicPr>
          <p:cNvPr id="7" name="Google Shape;164;p24">
            <a:extLst>
              <a:ext uri="{FF2B5EF4-FFF2-40B4-BE49-F238E27FC236}">
                <a16:creationId xmlns:a16="http://schemas.microsoft.com/office/drawing/2014/main" id="{742A5B4A-F85F-413F-8180-3177D88A26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91" y="896901"/>
            <a:ext cx="7425275" cy="5568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3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1F8B0A-3F8D-4990-85A2-7DDD0ADE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Firefly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4BD2D-1D65-4E2B-8911-FD37644E1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Mach 0.8 rocket-propelled micro-UAV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E161-1DC3-4058-A396-95C026D8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FDB2F-A62A-446E-A087-E3E63DB2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DF87A-6A7C-45D3-94F4-759DD183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CD557-B5A9-4D0D-8B9F-7CAC7460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73" y="1251661"/>
            <a:ext cx="5727117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Mach 0.8 powered flight + glide</a:t>
            </a:r>
          </a:p>
          <a:p>
            <a:r>
              <a:rPr lang="en-US" dirty="0"/>
              <a:t>Size &lt; 70 x 70 x 480 mm</a:t>
            </a:r>
          </a:p>
          <a:p>
            <a:r>
              <a:rPr lang="en-US" dirty="0"/>
              <a:t>Mass &lt; 2 kg</a:t>
            </a:r>
          </a:p>
          <a:p>
            <a:r>
              <a:rPr lang="en-US" dirty="0"/>
              <a:t>Maximize total range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57A2A-B509-49EC-AB14-CC1848F6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A5E2-0866-4DB9-9DBA-E911C4DD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A40A-45AD-43A9-B3E8-ABD86883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F9D1AE-DAE7-4DD4-BBE2-95D0AD4B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Requirements and Configuration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EE7A1A-7303-4F09-83C9-1E5C2956CDC7}"/>
              </a:ext>
            </a:extLst>
          </p:cNvPr>
          <p:cNvGrpSpPr/>
          <p:nvPr/>
        </p:nvGrpSpPr>
        <p:grpSpPr>
          <a:xfrm>
            <a:off x="1743074" y="1124794"/>
            <a:ext cx="10053537" cy="5151650"/>
            <a:chOff x="257694" y="150468"/>
            <a:chExt cx="11685050" cy="6342453"/>
          </a:xfrm>
        </p:grpSpPr>
        <p:pic>
          <p:nvPicPr>
            <p:cNvPr id="8" name="Picture 2" descr="https://upload.wikimedia.org/wikipedia/commons/c/c0/F18Efamilyweb.jpg">
              <a:extLst>
                <a:ext uri="{FF2B5EF4-FFF2-40B4-BE49-F238E27FC236}">
                  <a16:creationId xmlns:a16="http://schemas.microsoft.com/office/drawing/2014/main" id="{BEAFDEC5-575E-4DFB-9478-197F3A526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" b="75582"/>
            <a:stretch/>
          </p:blipFill>
          <p:spPr bwMode="auto">
            <a:xfrm>
              <a:off x="4522820" y="150468"/>
              <a:ext cx="3376913" cy="81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36CAF3-172E-4A95-931E-86F3B68EC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546844">
              <a:off x="8500602" y="1452304"/>
              <a:ext cx="1557669" cy="12052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C98F63-B701-4DF2-B3B5-F93042A0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15" t="19182" r="23512" b="19353"/>
            <a:stretch/>
          </p:blipFill>
          <p:spPr>
            <a:xfrm>
              <a:off x="8562569" y="2852011"/>
              <a:ext cx="2495550" cy="15018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F7F27-9118-4A74-9FEB-24B204D4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134" t="25495" r="19862" b="23697"/>
            <a:stretch/>
          </p:blipFill>
          <p:spPr>
            <a:xfrm rot="19510104">
              <a:off x="628113" y="4404912"/>
              <a:ext cx="2091741" cy="13419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AD64EE-81DA-4200-8A43-74425DE2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8" t="14141" r="2150" b="42735"/>
            <a:stretch/>
          </p:blipFill>
          <p:spPr>
            <a:xfrm>
              <a:off x="7915800" y="4511244"/>
              <a:ext cx="3657600" cy="11583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9C20B9-82D7-4721-9AA0-A52CFB0A2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" t="36250" r="7222" b="30834"/>
            <a:stretch/>
          </p:blipFill>
          <p:spPr>
            <a:xfrm>
              <a:off x="3401571" y="3614589"/>
              <a:ext cx="4042216" cy="1165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DD83B-BDAD-4113-8DD5-056DB02BE82B}"/>
                </a:ext>
              </a:extLst>
            </p:cNvPr>
            <p:cNvSpPr txBox="1"/>
            <p:nvPr/>
          </p:nvSpPr>
          <p:spPr>
            <a:xfrm>
              <a:off x="6951862" y="116556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0CBBF-17D8-4AD4-BDF1-4E61AA401818}"/>
                </a:ext>
              </a:extLst>
            </p:cNvPr>
            <p:cNvSpPr txBox="1"/>
            <p:nvPr/>
          </p:nvSpPr>
          <p:spPr>
            <a:xfrm>
              <a:off x="6036222" y="2840732"/>
              <a:ext cx="208666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Unfold and stabilize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204F3F-F8AE-4EC3-BE85-BB308A5DAB7C}"/>
                </a:ext>
              </a:extLst>
            </p:cNvPr>
            <p:cNvSpPr txBox="1"/>
            <p:nvPr/>
          </p:nvSpPr>
          <p:spPr>
            <a:xfrm>
              <a:off x="8791089" y="5825885"/>
              <a:ext cx="1352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Ignite rocket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67024-A767-414C-9276-742EBC04B415}"/>
                </a:ext>
              </a:extLst>
            </p:cNvPr>
            <p:cNvSpPr txBox="1"/>
            <p:nvPr/>
          </p:nvSpPr>
          <p:spPr>
            <a:xfrm>
              <a:off x="4176122" y="4617184"/>
              <a:ext cx="1798454" cy="795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flight</a:t>
              </a:r>
            </a:p>
            <a:p>
              <a:r>
                <a:rPr lang="en-US" dirty="0"/>
                <a:t>(~2 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AF1EC1-AE4D-4FB2-9D79-59040733759B}"/>
                </a:ext>
              </a:extLst>
            </p:cNvPr>
            <p:cNvSpPr txBox="1"/>
            <p:nvPr/>
          </p:nvSpPr>
          <p:spPr>
            <a:xfrm>
              <a:off x="1754601" y="5405220"/>
              <a:ext cx="1443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Glide</a:t>
              </a:r>
            </a:p>
            <a:p>
              <a:r>
                <a:rPr lang="en-US" dirty="0"/>
                <a:t>(4-6 minutes)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49CB24-6B19-4269-B393-BF76A9AD1A96}"/>
                </a:ext>
              </a:extLst>
            </p:cNvPr>
            <p:cNvCxnSpPr/>
            <p:nvPr/>
          </p:nvCxnSpPr>
          <p:spPr>
            <a:xfrm>
              <a:off x="9279436" y="2407335"/>
              <a:ext cx="49598" cy="36598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C6A206-3F92-4464-8A48-D92B6E3A87CF}"/>
                </a:ext>
              </a:extLst>
            </p:cNvPr>
            <p:cNvCxnSpPr/>
            <p:nvPr/>
          </p:nvCxnSpPr>
          <p:spPr>
            <a:xfrm flipH="1">
              <a:off x="9636118" y="4123835"/>
              <a:ext cx="8996" cy="4132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FB01D69-1AA3-4508-8B34-3486A3707E74}"/>
                </a:ext>
              </a:extLst>
            </p:cNvPr>
            <p:cNvSpPr/>
            <p:nvPr/>
          </p:nvSpPr>
          <p:spPr>
            <a:xfrm rot="903535">
              <a:off x="6216388" y="5048301"/>
              <a:ext cx="1601590" cy="251028"/>
            </a:xfrm>
            <a:custGeom>
              <a:avLst/>
              <a:gdLst>
                <a:gd name="connsiteX0" fmla="*/ 1857375 w 1857375"/>
                <a:gd name="connsiteY0" fmla="*/ 104775 h 297205"/>
                <a:gd name="connsiteX1" fmla="*/ 914400 w 1857375"/>
                <a:gd name="connsiteY1" fmla="*/ 295275 h 297205"/>
                <a:gd name="connsiteX2" fmla="*/ 0 w 1857375"/>
                <a:gd name="connsiteY2" fmla="*/ 0 h 29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5" h="297205">
                  <a:moveTo>
                    <a:pt x="1857375" y="104775"/>
                  </a:moveTo>
                  <a:cubicBezTo>
                    <a:pt x="1540668" y="208756"/>
                    <a:pt x="1223962" y="312737"/>
                    <a:pt x="914400" y="295275"/>
                  </a:cubicBezTo>
                  <a:cubicBezTo>
                    <a:pt x="604838" y="277813"/>
                    <a:pt x="234950" y="106363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C4BEC35-8FFF-446E-8E3A-B2F3677E840E}"/>
                </a:ext>
              </a:extLst>
            </p:cNvPr>
            <p:cNvSpPr/>
            <p:nvPr/>
          </p:nvSpPr>
          <p:spPr>
            <a:xfrm>
              <a:off x="2282789" y="3690203"/>
              <a:ext cx="1302783" cy="1358047"/>
            </a:xfrm>
            <a:custGeom>
              <a:avLst/>
              <a:gdLst>
                <a:gd name="connsiteX0" fmla="*/ 1003336 w 1302783"/>
                <a:gd name="connsiteY0" fmla="*/ 319822 h 1358047"/>
                <a:gd name="connsiteX1" fmla="*/ 3211 w 1302783"/>
                <a:gd name="connsiteY1" fmla="*/ 34072 h 1358047"/>
                <a:gd name="connsiteX2" fmla="*/ 1298611 w 1302783"/>
                <a:gd name="connsiteY2" fmla="*/ 1015147 h 1358047"/>
                <a:gd name="connsiteX3" fmla="*/ 336586 w 1302783"/>
                <a:gd name="connsiteY3" fmla="*/ 1358047 h 135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783" h="1358047">
                  <a:moveTo>
                    <a:pt x="1003336" y="319822"/>
                  </a:moveTo>
                  <a:cubicBezTo>
                    <a:pt x="478667" y="119003"/>
                    <a:pt x="-46002" y="-81816"/>
                    <a:pt x="3211" y="34072"/>
                  </a:cubicBezTo>
                  <a:cubicBezTo>
                    <a:pt x="52423" y="149959"/>
                    <a:pt x="1243049" y="794485"/>
                    <a:pt x="1298611" y="1015147"/>
                  </a:cubicBezTo>
                  <a:cubicBezTo>
                    <a:pt x="1354173" y="1235809"/>
                    <a:pt x="845379" y="1296928"/>
                    <a:pt x="336586" y="1358047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0EB3AA7-EB46-459C-A5B2-DF2A43515358}"/>
                </a:ext>
              </a:extLst>
            </p:cNvPr>
            <p:cNvSpPr/>
            <p:nvPr/>
          </p:nvSpPr>
          <p:spPr>
            <a:xfrm>
              <a:off x="257694" y="5629275"/>
              <a:ext cx="570981" cy="776119"/>
            </a:xfrm>
            <a:custGeom>
              <a:avLst/>
              <a:gdLst>
                <a:gd name="connsiteX0" fmla="*/ 570981 w 570981"/>
                <a:gd name="connsiteY0" fmla="*/ 0 h 962025"/>
                <a:gd name="connsiteX1" fmla="*/ 9006 w 570981"/>
                <a:gd name="connsiteY1" fmla="*/ 342900 h 962025"/>
                <a:gd name="connsiteX2" fmla="*/ 228081 w 57098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81" h="962025">
                  <a:moveTo>
                    <a:pt x="570981" y="0"/>
                  </a:moveTo>
                  <a:cubicBezTo>
                    <a:pt x="318568" y="91281"/>
                    <a:pt x="66156" y="182563"/>
                    <a:pt x="9006" y="342900"/>
                  </a:cubicBezTo>
                  <a:cubicBezTo>
                    <a:pt x="-48144" y="503237"/>
                    <a:pt x="183631" y="855663"/>
                    <a:pt x="228081" y="962025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B500CF0-7278-43FD-AC74-3BF6FBC539D7}"/>
                </a:ext>
              </a:extLst>
            </p:cNvPr>
            <p:cNvSpPr/>
            <p:nvPr/>
          </p:nvSpPr>
          <p:spPr>
            <a:xfrm>
              <a:off x="11019184" y="5337176"/>
              <a:ext cx="282754" cy="714375"/>
            </a:xfrm>
            <a:custGeom>
              <a:avLst/>
              <a:gdLst>
                <a:gd name="connsiteX0" fmla="*/ 234746 w 453821"/>
                <a:gd name="connsiteY0" fmla="*/ 0 h 1104900"/>
                <a:gd name="connsiteX1" fmla="*/ 6146 w 453821"/>
                <a:gd name="connsiteY1" fmla="*/ 495300 h 1104900"/>
                <a:gd name="connsiteX2" fmla="*/ 453821 w 453821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821" h="1104900">
                  <a:moveTo>
                    <a:pt x="234746" y="0"/>
                  </a:moveTo>
                  <a:cubicBezTo>
                    <a:pt x="102189" y="155575"/>
                    <a:pt x="-30367" y="311150"/>
                    <a:pt x="6146" y="495300"/>
                  </a:cubicBezTo>
                  <a:cubicBezTo>
                    <a:pt x="42658" y="679450"/>
                    <a:pt x="353809" y="992188"/>
                    <a:pt x="453821" y="110490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2CCFED-AA5E-42B0-83BC-1657CE87B3F6}"/>
                </a:ext>
              </a:extLst>
            </p:cNvPr>
            <p:cNvSpPr txBox="1"/>
            <p:nvPr/>
          </p:nvSpPr>
          <p:spPr>
            <a:xfrm>
              <a:off x="10180338" y="6123590"/>
              <a:ext cx="176240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Discard stabilizer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038062-EE1B-4C7A-8C99-8D1727AD4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20671585">
              <a:off x="7550191" y="1016982"/>
              <a:ext cx="363751" cy="28145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41220F4-F625-4E5E-ABA5-45C12547D8BF}"/>
                </a:ext>
              </a:extLst>
            </p:cNvPr>
            <p:cNvCxnSpPr/>
            <p:nvPr/>
          </p:nvCxnSpPr>
          <p:spPr>
            <a:xfrm>
              <a:off x="8122883" y="1270873"/>
              <a:ext cx="279954" cy="13134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47E567D-8FE0-4AF9-9DA4-4436E5BA6E2D}"/>
                </a:ext>
              </a:extLst>
            </p:cNvPr>
            <p:cNvSpPr/>
            <p:nvPr/>
          </p:nvSpPr>
          <p:spPr>
            <a:xfrm>
              <a:off x="7048764" y="885037"/>
              <a:ext cx="383184" cy="154956"/>
            </a:xfrm>
            <a:custGeom>
              <a:avLst/>
              <a:gdLst>
                <a:gd name="connsiteX0" fmla="*/ 0 w 406400"/>
                <a:gd name="connsiteY0" fmla="*/ 0 h 220133"/>
                <a:gd name="connsiteX1" fmla="*/ 406400 w 406400"/>
                <a:gd name="connsiteY1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220133">
                  <a:moveTo>
                    <a:pt x="0" y="0"/>
                  </a:moveTo>
                  <a:cubicBezTo>
                    <a:pt x="168628" y="51505"/>
                    <a:pt x="337256" y="103011"/>
                    <a:pt x="406400" y="220133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30E839-FCE5-49BE-94BC-D831F4799FD1}"/>
              </a:ext>
            </a:extLst>
          </p:cNvPr>
          <p:cNvSpPr txBox="1"/>
          <p:nvPr/>
        </p:nvSpPr>
        <p:spPr>
          <a:xfrm>
            <a:off x="860466" y="59115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Disposal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5DC96D-EC3B-4CEE-907F-C0A55E33971F}"/>
              </a:ext>
            </a:extLst>
          </p:cNvPr>
          <p:cNvGrpSpPr/>
          <p:nvPr/>
        </p:nvGrpSpPr>
        <p:grpSpPr>
          <a:xfrm>
            <a:off x="132743" y="1067116"/>
            <a:ext cx="1455445" cy="4486188"/>
            <a:chOff x="7225737" y="362656"/>
            <a:chExt cx="1455445" cy="448618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D37B9A-E563-4990-B1D3-76F0980C7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74" t="8095" r="45444" b="8155"/>
            <a:stretch/>
          </p:blipFill>
          <p:spPr>
            <a:xfrm>
              <a:off x="7658100" y="365126"/>
              <a:ext cx="548640" cy="343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21CF532-126E-4A3E-B679-E49D1CDBF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846" t="10773" r="32353" b="27143"/>
            <a:stretch/>
          </p:blipFill>
          <p:spPr>
            <a:xfrm rot="10800000">
              <a:off x="7658100" y="3938678"/>
              <a:ext cx="548640" cy="59794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EDC68F-7393-414F-86E8-F68E0CBD4851}"/>
                </a:ext>
              </a:extLst>
            </p:cNvPr>
            <p:cNvSpPr/>
            <p:nvPr/>
          </p:nvSpPr>
          <p:spPr>
            <a:xfrm>
              <a:off x="7625441" y="362656"/>
              <a:ext cx="594360" cy="34332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F6271-5ECB-4BDD-85AD-33DF8F4E59D8}"/>
                </a:ext>
              </a:extLst>
            </p:cNvPr>
            <p:cNvSpPr/>
            <p:nvPr/>
          </p:nvSpPr>
          <p:spPr>
            <a:xfrm>
              <a:off x="7636870" y="3937362"/>
              <a:ext cx="594360" cy="5943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738C7B-4F4C-4A2D-821F-0054DF4E1624}"/>
                </a:ext>
              </a:extLst>
            </p:cNvPr>
            <p:cNvSpPr txBox="1"/>
            <p:nvPr/>
          </p:nvSpPr>
          <p:spPr>
            <a:xfrm>
              <a:off x="7343956" y="4541067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70 mm (2.75 in)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5EAF16-7CFE-432F-BC57-1C934829100F}"/>
                </a:ext>
              </a:extLst>
            </p:cNvPr>
            <p:cNvSpPr txBox="1"/>
            <p:nvPr/>
          </p:nvSpPr>
          <p:spPr>
            <a:xfrm rot="16200000">
              <a:off x="6665328" y="1699985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480 mm (19.0 in)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620CE8-FA45-4EAC-8801-F5C59026FC0D}"/>
                </a:ext>
              </a:extLst>
            </p:cNvPr>
            <p:cNvCxnSpPr/>
            <p:nvPr/>
          </p:nvCxnSpPr>
          <p:spPr>
            <a:xfrm>
              <a:off x="7402356" y="2659939"/>
              <a:ext cx="10815" cy="11360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A2A74D-9E5A-4EBE-B6B9-1B78A95857E1}"/>
                </a:ext>
              </a:extLst>
            </p:cNvPr>
            <p:cNvCxnSpPr/>
            <p:nvPr/>
          </p:nvCxnSpPr>
          <p:spPr>
            <a:xfrm flipH="1" flipV="1">
              <a:off x="7392940" y="362656"/>
              <a:ext cx="9416" cy="7940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17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baseline (v2) configuration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03619" y="1250078"/>
            <a:ext cx="8736935" cy="4899891"/>
            <a:chOff x="1155085" y="1027908"/>
            <a:chExt cx="9279048" cy="5203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5405" r="7707" b="18531"/>
            <a:stretch/>
          </p:blipFill>
          <p:spPr>
            <a:xfrm>
              <a:off x="1917262" y="1027908"/>
              <a:ext cx="8229600" cy="43679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4569" y="1544548"/>
              <a:ext cx="139956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Rocket nozzle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81561" y="4185934"/>
              <a:ext cx="1309946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Folding wing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10052" y="1155054"/>
              <a:ext cx="2359948" cy="62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Folding tail &amp; control surfaces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7419" y="5133122"/>
              <a:ext cx="31622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3D-printed titanium fuselage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9342" y="5436790"/>
              <a:ext cx="21081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Ablative insulation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9599" y="5872271"/>
              <a:ext cx="3119346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Solid rocket propellant</a:t>
              </a: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3456506" y="4851409"/>
              <a:ext cx="263094" cy="1200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1"/>
            </p:cNvCxnSpPr>
            <p:nvPr/>
          </p:nvCxnSpPr>
          <p:spPr>
            <a:xfrm flipH="1" flipV="1">
              <a:off x="4449230" y="4840946"/>
              <a:ext cx="80112" cy="775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6218767" y="4038601"/>
              <a:ext cx="109772" cy="1098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5085" y="5621455"/>
              <a:ext cx="167788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Forward payload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3531" y="2154815"/>
              <a:ext cx="1257238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Top payload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5192150" y="2514376"/>
              <a:ext cx="560951" cy="592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0"/>
            </p:cNvCxnSpPr>
            <p:nvPr/>
          </p:nvCxnSpPr>
          <p:spPr>
            <a:xfrm flipV="1">
              <a:off x="1994027" y="4967225"/>
              <a:ext cx="397806" cy="654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6824493" y="3952012"/>
              <a:ext cx="1413208" cy="673256"/>
            </a:xfrm>
            <a:prstGeom prst="arc">
              <a:avLst>
                <a:gd name="adj1" fmla="val 20337724"/>
                <a:gd name="adj2" fmla="val 2147205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c 21"/>
            <p:cNvSpPr/>
            <p:nvPr/>
          </p:nvSpPr>
          <p:spPr>
            <a:xfrm flipH="1" flipV="1">
              <a:off x="8504669" y="2624536"/>
              <a:ext cx="1507165" cy="389595"/>
            </a:xfrm>
            <a:prstGeom prst="arc">
              <a:avLst>
                <a:gd name="adj1" fmla="val 11222026"/>
                <a:gd name="adj2" fmla="val 21403115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2"/>
            <p:cNvSpPr/>
            <p:nvPr/>
          </p:nvSpPr>
          <p:spPr>
            <a:xfrm flipH="1">
              <a:off x="7903615" y="1196857"/>
              <a:ext cx="2162737" cy="2239897"/>
            </a:xfrm>
            <a:prstGeom prst="arc">
              <a:avLst>
                <a:gd name="adj1" fmla="val 16565829"/>
                <a:gd name="adj2" fmla="val 21544871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Arrow Connector 23"/>
            <p:cNvCxnSpPr>
              <a:stCxn id="8" idx="2"/>
            </p:cNvCxnSpPr>
            <p:nvPr/>
          </p:nvCxnSpPr>
          <p:spPr>
            <a:xfrm flipH="1">
              <a:off x="9620949" y="1904109"/>
              <a:ext cx="113402" cy="37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371969" y="2442410"/>
              <a:ext cx="2891036" cy="62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Smooth, near-Sears-Haack body reduces drag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827087" y="3107267"/>
              <a:ext cx="538013" cy="49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6" t="12481" r="21215" b="16220"/>
          <a:stretch/>
        </p:blipFill>
        <p:spPr>
          <a:xfrm>
            <a:off x="9127537" y="717134"/>
            <a:ext cx="1922294" cy="23379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963857" y="1937816"/>
            <a:ext cx="879475" cy="3649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58139" y="2892313"/>
            <a:ext cx="158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Stabilizer</a:t>
            </a:r>
          </a:p>
          <a:p>
            <a:r>
              <a:rPr lang="en-US" sz="1600" dirty="0"/>
              <a:t>&amp; laser igniter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722505" y="3863327"/>
            <a:ext cx="1928857" cy="1059100"/>
            <a:chOff x="8992165" y="4634135"/>
            <a:chExt cx="1928857" cy="1059100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9073117" y="4740229"/>
              <a:ext cx="1794657" cy="87143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992165" y="5492514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785650" y="4634135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9911161">
              <a:off x="9578375" y="5102195"/>
              <a:ext cx="897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100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74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9997" y="924796"/>
            <a:ext cx="6359813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 thrust (&lt; 10 N), long endurance (&gt;120 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Long, end-burn motor</a:t>
            </a:r>
          </a:p>
          <a:p>
            <a:pPr marL="0" indent="0">
              <a:buNone/>
            </a:pPr>
            <a:r>
              <a:rPr lang="en-US" dirty="0"/>
              <a:t> - </a:t>
            </a:r>
            <a:r>
              <a:rPr lang="en-US" sz="1800" dirty="0"/>
              <a:t>Sides of propellant grain must not burn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Motor case contoured to low-drag fuselage shape (enabled by additive manufacturing)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Rocket propulsion for small fast aircraft:</a:t>
            </a:r>
            <a:br>
              <a:rPr lang="en-US" dirty="0"/>
            </a:br>
            <a:r>
              <a:rPr lang="en-US" dirty="0"/>
              <a:t>low-thrust, end-burn motor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432291"/>
            <a:ext cx="4631798" cy="4667633"/>
            <a:chOff x="742949" y="1077003"/>
            <a:chExt cx="4631798" cy="4667633"/>
          </a:xfrm>
        </p:grpSpPr>
        <p:grpSp>
          <p:nvGrpSpPr>
            <p:cNvPr id="7" name="Group 6"/>
            <p:cNvGrpSpPr/>
            <p:nvPr/>
          </p:nvGrpSpPr>
          <p:grpSpPr>
            <a:xfrm>
              <a:off x="802747" y="2142067"/>
              <a:ext cx="4572000" cy="3602569"/>
              <a:chOff x="2402946" y="1634067"/>
              <a:chExt cx="4572000" cy="360256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42222" b="33200"/>
              <a:stretch/>
            </p:blipFill>
            <p:spPr>
              <a:xfrm>
                <a:off x="2402946" y="1634067"/>
                <a:ext cx="4572000" cy="660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t="41907" b="30364"/>
              <a:stretch/>
            </p:blipFill>
            <p:spPr>
              <a:xfrm>
                <a:off x="2402946" y="2294467"/>
                <a:ext cx="4572000" cy="745067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t="42223" b="31309"/>
              <a:stretch/>
            </p:blipFill>
            <p:spPr>
              <a:xfrm>
                <a:off x="2402946" y="3039534"/>
                <a:ext cx="4572000" cy="711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t="43483" b="31309"/>
              <a:stretch/>
            </p:blipFill>
            <p:spPr>
              <a:xfrm>
                <a:off x="2402946" y="3750734"/>
                <a:ext cx="4572000" cy="67733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t="40489" b="29419"/>
              <a:stretch/>
            </p:blipFill>
            <p:spPr>
              <a:xfrm>
                <a:off x="2402946" y="4428069"/>
                <a:ext cx="4572000" cy="808567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7327" t="34725" r="7303" b="33644"/>
            <a:stretch/>
          </p:blipFill>
          <p:spPr>
            <a:xfrm>
              <a:off x="742949" y="1077003"/>
              <a:ext cx="4392619" cy="104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01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</p:spPr>
            <p:txBody>
              <a:bodyPr/>
              <a:lstStyle/>
              <a:p>
                <a:r>
                  <a:rPr lang="en-US" dirty="0"/>
                  <a:t>Assumptions</a:t>
                </a:r>
              </a:p>
              <a:p>
                <a:pPr lvl="1"/>
                <a:r>
                  <a:rPr lang="en-US" dirty="0"/>
                  <a:t>Launch at 10 km, Mach 0.75</a:t>
                </a:r>
              </a:p>
              <a:p>
                <a:pPr lvl="1"/>
                <a:r>
                  <a:rPr lang="en-US" dirty="0"/>
                  <a:t>Maximizing total range</a:t>
                </a:r>
              </a:p>
              <a:p>
                <a:pPr lvl="1"/>
                <a:r>
                  <a:rPr lang="en-US" dirty="0"/>
                  <a:t>Simultaneously optimizing vehicle design and mission strategy</a:t>
                </a:r>
              </a:p>
              <a:p>
                <a:r>
                  <a:rPr lang="en-US" dirty="0"/>
                  <a:t>Results:</a:t>
                </a:r>
              </a:p>
              <a:p>
                <a:pPr lvl="1"/>
                <a:r>
                  <a:rPr lang="en-US" dirty="0"/>
                  <a:t>Range: 258 km</a:t>
                </a:r>
              </a:p>
              <a:p>
                <a:pPr lvl="1"/>
                <a:r>
                  <a:rPr lang="en-US" dirty="0"/>
                  <a:t>“Boost-glide” trajectory</a:t>
                </a:r>
              </a:p>
              <a:p>
                <a:pPr lvl="1"/>
                <a:r>
                  <a:rPr lang="en-US" dirty="0"/>
                  <a:t>Vehicle becomes a rocket-propelled glider</a:t>
                </a:r>
              </a:p>
              <a:p>
                <a:pPr lvl="2"/>
                <a:r>
                  <a:rPr lang="en-US" dirty="0"/>
                  <a:t>Very large lifting surfaces: 426 mm wingspan</a:t>
                </a:r>
              </a:p>
              <a:p>
                <a:pPr lvl="2"/>
                <a:r>
                  <a:rPr lang="en-US" dirty="0"/>
                  <a:t>High boost airspeed, but speed drops precipitously during glide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  <a:blipFill>
                <a:blip r:embed="rId2"/>
                <a:stretch>
                  <a:fillRect l="-1813" t="-2076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C6CB1-4990-44DB-AF98-25AA6558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A38B-092D-4654-A31D-A76350CB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9F158-DB1B-4BCF-86BC-A950B325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BA7317-203A-41F2-AA81-42EBA46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Range 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9BB2A1-CACD-4AD0-98E3-AE6FA8B2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76" y="0"/>
            <a:ext cx="4559924" cy="3419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B32FE-2179-440C-85A1-E14D40C5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25" y="3419944"/>
            <a:ext cx="4584075" cy="343805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BC8159C-4E0D-4785-9440-7B1FC1C10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15638" r="13698"/>
          <a:stretch/>
        </p:blipFill>
        <p:spPr>
          <a:xfrm>
            <a:off x="5199448" y="0"/>
            <a:ext cx="2432628" cy="16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Observation: Glide speed is very low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en-US" dirty="0"/>
                  <a:t>) near end of flight</a:t>
                </a:r>
              </a:p>
              <a:p>
                <a:r>
                  <a:rPr lang="en-US" dirty="0"/>
                  <a:t>How would total range change if we enforced a minimum glide speed?</a:t>
                </a:r>
              </a:p>
              <a:p>
                <a:pPr lvl="1"/>
                <a:r>
                  <a:rPr lang="en-US" dirty="0"/>
                  <a:t>Initially, no change (loose constraint)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≈0.12</m:t>
                    </m:r>
                  </m:oMath>
                </a14:m>
                <a:r>
                  <a:rPr lang="en-US" dirty="0"/>
                  <a:t>, constraint becomes tight and starts reducing range</a:t>
                </a:r>
              </a:p>
              <a:p>
                <a:pPr lvl="1"/>
                <a:r>
                  <a:rPr lang="en-US" dirty="0"/>
                  <a:t>Glide performance almost zero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≥0.75</m:t>
                    </m:r>
                  </m:oMath>
                </a14:m>
                <a:r>
                  <a:rPr lang="en-US" dirty="0"/>
                  <a:t> case.</a:t>
                </a:r>
              </a:p>
              <a:p>
                <a:pPr lvl="2"/>
                <a:r>
                  <a:rPr lang="en-US" dirty="0"/>
                  <a:t>Vehicle exploits qualities favorable to boost performance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17228-3655-4279-91F4-4794C76F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9DC2E-FF75-46AA-812E-E1025A8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F1189-9AE2-424C-98CE-302A896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1AA535-DB3B-4C5C-80EE-E012AC59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Understanding the Design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3B6CC-F69F-4434-BB7B-70E543B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30" y="1258924"/>
            <a:ext cx="5694633" cy="4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CFED-C5FF-429D-ACE2-102932A3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Design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47907-7030-4D89-99D7-B86685AD1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 and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F633-CBD1-4E2E-B82B-C2726C92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EEEB-B368-488B-B643-098A1030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6DBF5-213C-4842-976B-EE728B2D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6FB21E-A168-40EE-8917-D7A20D302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727117" cy="5287250"/>
          </a:xfrm>
        </p:spPr>
        <p:txBody>
          <a:bodyPr/>
          <a:lstStyle/>
          <a:p>
            <a:r>
              <a:rPr lang="en-US" dirty="0"/>
              <a:t>Effect of varying launch altitude</a:t>
            </a:r>
          </a:p>
          <a:p>
            <a:pPr lvl="1"/>
            <a:r>
              <a:rPr lang="en-US" dirty="0"/>
              <a:t>15 </a:t>
            </a:r>
            <a:r>
              <a:rPr lang="en-US" dirty="0" err="1"/>
              <a:t>kft</a:t>
            </a:r>
            <a:r>
              <a:rPr lang="en-US" dirty="0"/>
              <a:t> launch: 218 km range</a:t>
            </a:r>
          </a:p>
          <a:p>
            <a:pPr lvl="1"/>
            <a:r>
              <a:rPr lang="en-US" dirty="0"/>
              <a:t>30 </a:t>
            </a:r>
            <a:r>
              <a:rPr lang="en-US" dirty="0" err="1"/>
              <a:t>kft</a:t>
            </a:r>
            <a:r>
              <a:rPr lang="en-US" dirty="0"/>
              <a:t> launch: 254 km range</a:t>
            </a:r>
          </a:p>
          <a:p>
            <a:pPr lvl="1"/>
            <a:r>
              <a:rPr lang="en-US" dirty="0"/>
              <a:t>50 </a:t>
            </a:r>
            <a:r>
              <a:rPr lang="en-US" dirty="0" err="1"/>
              <a:t>kft</a:t>
            </a:r>
            <a:r>
              <a:rPr lang="en-US" dirty="0"/>
              <a:t> launch: 291 km range</a:t>
            </a:r>
          </a:p>
          <a:p>
            <a:r>
              <a:rPr lang="en-US" dirty="0"/>
              <a:t>Sensitivity of range </a:t>
            </a:r>
            <a:r>
              <a:rPr lang="en-US" dirty="0" err="1"/>
              <a:t>w.r.t.</a:t>
            </a:r>
            <a:r>
              <a:rPr lang="en-US" dirty="0"/>
              <a:t> launch altitude: 6.8 meters/meter</a:t>
            </a:r>
          </a:p>
          <a:p>
            <a:pPr lvl="1"/>
            <a:r>
              <a:rPr lang="en-US" dirty="0"/>
              <a:t>Optimizer is directly manipulating control surface deflections to fly trajectory</a:t>
            </a:r>
          </a:p>
          <a:p>
            <a:pPr lvl="1"/>
            <a:r>
              <a:rPr lang="en-US" dirty="0"/>
              <a:t>Sensitivity of an optimal control problem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B085F-8DD2-4958-829C-3D5F9621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8E8AB-1330-40C0-BA89-28365D43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1DA70-0798-4F04-B774-B35FECE5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1B3222-4BB2-4B4C-A6EC-B63BA54E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Effect of Launch Altitude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E8412-0040-4667-9A4F-532AAEB6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6" y="1524000"/>
            <a:ext cx="5893893" cy="44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1C2CB-9495-4C7E-A4C4-865A6CA8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9942" cy="5287250"/>
          </a:xfrm>
        </p:spPr>
        <p:txBody>
          <a:bodyPr/>
          <a:lstStyle/>
          <a:p>
            <a:r>
              <a:rPr lang="en-US" dirty="0"/>
              <a:t>Tools to allow multi-objective optimization</a:t>
            </a:r>
          </a:p>
          <a:p>
            <a:pPr lvl="1"/>
            <a:r>
              <a:rPr lang="en-US" dirty="0"/>
              <a:t>E.g. trade-off between total range and boost range</a:t>
            </a:r>
          </a:p>
          <a:p>
            <a:r>
              <a:rPr lang="en-US" dirty="0"/>
              <a:t>Pareto frontier</a:t>
            </a:r>
          </a:p>
          <a:p>
            <a:pPr lvl="1"/>
            <a:r>
              <a:rPr lang="en-US" dirty="0"/>
              <a:t>Each point represents a unique airplane and trajectory</a:t>
            </a:r>
          </a:p>
          <a:p>
            <a:r>
              <a:rPr lang="en-US" dirty="0"/>
              <a:t>Shows where large gains can be found in one metric in exchange for minor setbacks in another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664A3-139A-45C0-8CF0-E2CBFC32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4148E-4575-4DED-A12D-CEFD6C17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161D-5A8B-4338-98B2-61870208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60B047-E75B-4391-B11F-61DCBB23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Multi-objective Optimization and Pareto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C7F19-7CEA-4FEA-BF55-426C5C7A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71" y="1322960"/>
            <a:ext cx="6160405" cy="46203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5617CA-D6BD-495E-860C-F41B8C6E6182}"/>
              </a:ext>
            </a:extLst>
          </p:cNvPr>
          <p:cNvCxnSpPr/>
          <p:nvPr/>
        </p:nvCxnSpPr>
        <p:spPr>
          <a:xfrm flipH="1" flipV="1">
            <a:off x="6687766" y="1930940"/>
            <a:ext cx="413425" cy="75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05D77D-E16D-4195-A4B0-567886582E6F}"/>
              </a:ext>
            </a:extLst>
          </p:cNvPr>
          <p:cNvCxnSpPr/>
          <p:nvPr/>
        </p:nvCxnSpPr>
        <p:spPr>
          <a:xfrm>
            <a:off x="10452370" y="5004881"/>
            <a:ext cx="953311" cy="1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D3B843-300A-4B56-8C65-FA85B7572AE5}"/>
              </a:ext>
            </a:extLst>
          </p:cNvPr>
          <p:cNvSpPr txBox="1"/>
          <p:nvPr/>
        </p:nvSpPr>
        <p:spPr>
          <a:xfrm>
            <a:off x="6687766" y="2684834"/>
            <a:ext cx="161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Missile-like design, more similar to old Firefly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3164E-E078-417F-BB55-E447E09A6A3C}"/>
              </a:ext>
            </a:extLst>
          </p:cNvPr>
          <p:cNvSpPr txBox="1"/>
          <p:nvPr/>
        </p:nvSpPr>
        <p:spPr>
          <a:xfrm>
            <a:off x="8610601" y="4774048"/>
            <a:ext cx="184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Glider-like design</a:t>
            </a:r>
            <a:br>
              <a:rPr lang="en-US" sz="1200" dirty="0"/>
            </a:br>
            <a:r>
              <a:rPr lang="en-US" sz="1200" dirty="0"/>
              <a:t>(baseline design point)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EE19-DB6E-4649-B5C4-7D9C816EE670}"/>
              </a:ext>
            </a:extLst>
          </p:cNvPr>
          <p:cNvSpPr txBox="1"/>
          <p:nvPr/>
        </p:nvSpPr>
        <p:spPr>
          <a:xfrm>
            <a:off x="6296025" y="5846921"/>
            <a:ext cx="562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*Note: figure based on outdated assumptions, for illustration only</a:t>
            </a:r>
          </a:p>
        </p:txBody>
      </p:sp>
    </p:spTree>
    <p:extLst>
      <p:ext uri="{BB962C8B-B14F-4D97-AF65-F5344CB8AC3E}">
        <p14:creationId xmlns:p14="http://schemas.microsoft.com/office/powerpoint/2010/main" val="15570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822E-ED03-4874-AE82-6AC7F3A7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Solar Airplane (“Dawn”)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721EF-3852-4189-9582-DFD029A92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stratospheric airplane supporting atmospheric 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1D82-D443-442F-91D7-BF5B8DD5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8CA9-9CA4-4CC5-A5F1-49F68329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328-B04E-4066-841C-A2BF73F2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0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54910-668C-4A78-8228-5B9AE5FB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964184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Unmanned platform</a:t>
            </a:r>
          </a:p>
          <a:p>
            <a:r>
              <a:rPr lang="en-US" dirty="0"/>
              <a:t>Payload:</a:t>
            </a:r>
          </a:p>
          <a:p>
            <a:pPr lvl="1"/>
            <a:r>
              <a:rPr lang="en-US" dirty="0"/>
              <a:t>30 kg</a:t>
            </a:r>
          </a:p>
          <a:p>
            <a:pPr lvl="1"/>
            <a:r>
              <a:rPr lang="en-US" dirty="0"/>
              <a:t>Power: 500 W day, 150 W night</a:t>
            </a:r>
          </a:p>
          <a:p>
            <a:r>
              <a:rPr lang="en-US" dirty="0"/>
              <a:t>Mission:</a:t>
            </a:r>
          </a:p>
          <a:p>
            <a:pPr lvl="1"/>
            <a:r>
              <a:rPr lang="en-US" dirty="0"/>
              <a:t>6 weeks continuous flight</a:t>
            </a:r>
          </a:p>
          <a:p>
            <a:pPr lvl="1"/>
            <a:r>
              <a:rPr lang="en-US" dirty="0"/>
              <a:t>July – Aug., continental U.S. (CONUS)</a:t>
            </a:r>
          </a:p>
          <a:p>
            <a:pPr lvl="1"/>
            <a:r>
              <a:rPr lang="en-US" dirty="0"/>
              <a:t>60,000 ft. (18.3 km) minimum altitude</a:t>
            </a:r>
          </a:p>
          <a:p>
            <a:pPr lvl="1"/>
            <a:r>
              <a:rPr lang="en-US" dirty="0"/>
              <a:t>Ability to relocate on command, </a:t>
            </a:r>
            <a:r>
              <a:rPr lang="en-US" dirty="0" err="1"/>
              <a:t>stationkeep</a:t>
            </a:r>
            <a:r>
              <a:rPr lang="en-US" dirty="0"/>
              <a:t> against winds</a:t>
            </a:r>
          </a:p>
          <a:p>
            <a:pPr lvl="1"/>
            <a:r>
              <a:rPr lang="en-US" dirty="0"/>
              <a:t>Survive gusts during ascent and thunderstorm overflight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292C7-35CF-4945-8261-FFCD45F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B3FF-DEC8-4BC0-BAB9-3F93203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36603-6BD0-4767-90F5-512FF85F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B7717C-8630-47BC-AF02-FBB7256D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Requirements and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75701-30AC-4603-A346-2B13821F2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08" y="872968"/>
            <a:ext cx="5602245" cy="269545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F79F23F-C463-4A54-9B5F-A6B61225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44" y="3698596"/>
            <a:ext cx="5836956" cy="31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40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Mass Budgets</a:t>
            </a:r>
            <a:endParaRPr lang="en-US" i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30BE0F-F6C6-479B-8DAF-F1E53543AD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92638" y="777875"/>
            <a:ext cx="7599362" cy="60801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C6B9D7-0C40-439E-9C1F-2C2C7A25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8737" cy="5287250"/>
          </a:xfrm>
        </p:spPr>
        <p:txBody>
          <a:bodyPr/>
          <a:lstStyle/>
          <a:p>
            <a:r>
              <a:rPr lang="en-US" dirty="0"/>
              <a:t>Component-wise mass buildup</a:t>
            </a:r>
          </a:p>
          <a:p>
            <a:pPr lvl="1"/>
            <a:r>
              <a:rPr lang="en-US" dirty="0"/>
              <a:t>Visualization tools to increase interpretability</a:t>
            </a:r>
          </a:p>
          <a:p>
            <a:r>
              <a:rPr lang="en-US" dirty="0"/>
              <a:t>By default, entire airplane and trajectory designed simultaneously</a:t>
            </a:r>
          </a:p>
          <a:p>
            <a:r>
              <a:rPr lang="en-US" dirty="0"/>
              <a:t>Selective freezing of design variables as subsystems become more “locked in”</a:t>
            </a:r>
          </a:p>
          <a:p>
            <a:pPr lvl="1"/>
            <a:r>
              <a:rPr lang="en-US" dirty="0"/>
              <a:t>Per-variable or by user-specified categories</a:t>
            </a:r>
          </a:p>
          <a:p>
            <a:pPr lvl="1"/>
            <a:r>
              <a:rPr lang="en-US" dirty="0"/>
              <a:t>Enables off-design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20661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5A4A5-9FB9-40FC-8BD6-FE5E4C0F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774EB-243C-439C-961D-D2BA8ABB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3084A-367F-4776-84DF-4E4C9436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7BA759-85A0-4C83-A932-37F30A15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Dawn: </a:t>
            </a:r>
            <a:r>
              <a:rPr lang="en-US" dirty="0"/>
              <a:t>Carpet Plots and Envelope Exploration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CB980E1-CF94-44F4-BAEC-2FCCA0B8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842" y="2415704"/>
            <a:ext cx="5254193" cy="39406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49D98-7267-4720-BE87-23EF906D4269}"/>
              </a:ext>
            </a:extLst>
          </p:cNvPr>
          <p:cNvSpPr txBox="1"/>
          <p:nvPr/>
        </p:nvSpPr>
        <p:spPr>
          <a:xfrm>
            <a:off x="78274" y="879615"/>
            <a:ext cx="1049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speed enables sweep studies on mission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are the result of 3000 optimization runs, each with ~4000 variables (~30 min. total runtime on laptop, serial)</a:t>
            </a: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94869174-C07C-4B5A-9A50-55855673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80" y="2415704"/>
            <a:ext cx="5391727" cy="404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904C20-8A32-486E-AD27-FAFDA6899EE9}"/>
              </a:ext>
            </a:extLst>
          </p:cNvPr>
          <p:cNvSpPr txBox="1"/>
          <p:nvPr/>
        </p:nvSpPr>
        <p:spPr>
          <a:xfrm>
            <a:off x="981951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Fixed assumptions, rubber airplane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E6AE7-FB40-409C-BCF6-B5CE2D7166B6}"/>
              </a:ext>
            </a:extLst>
          </p:cNvPr>
          <p:cNvSpPr txBox="1"/>
          <p:nvPr/>
        </p:nvSpPr>
        <p:spPr>
          <a:xfrm>
            <a:off x="6820448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Rubber assumptions, fixed airplane</a:t>
            </a:r>
          </a:p>
        </p:txBody>
      </p:sp>
    </p:spTree>
    <p:extLst>
      <p:ext uri="{BB962C8B-B14F-4D97-AF65-F5344CB8AC3E}">
        <p14:creationId xmlns:p14="http://schemas.microsoft.com/office/powerpoint/2010/main" val="235627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4085393" y="1053949"/>
            <a:ext cx="7879865" cy="508093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46</a:t>
            </a:fld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 dirty="0"/>
              <a:t>Dawn: Cruise Dynamics</a:t>
            </a:r>
            <a:endParaRPr dirty="0"/>
          </a:p>
        </p:txBody>
      </p:sp>
      <p:sp>
        <p:nvSpPr>
          <p:cNvPr id="434" name="Google Shape;434;p47"/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4318653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Diurnal power injection leads to unsteady optimal trajectories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Altitude cycling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Airspeed cycling</a:t>
            </a:r>
            <a:br>
              <a:rPr lang="en-GB" dirty="0"/>
            </a:b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Initialized to steady flight</a:t>
            </a:r>
          </a:p>
          <a:p>
            <a:pPr lvl="1">
              <a:spcBef>
                <a:spcPts val="0"/>
              </a:spcBef>
            </a:pPr>
            <a:r>
              <a:rPr lang="en-GB" dirty="0" err="1"/>
              <a:t>AeroSandbox</a:t>
            </a:r>
            <a:r>
              <a:rPr lang="en-GB" dirty="0"/>
              <a:t> finds unintuitive optimal control solutions</a:t>
            </a:r>
          </a:p>
          <a:p>
            <a:pPr>
              <a:spcBef>
                <a:spcPts val="0"/>
              </a:spcBef>
            </a:pPr>
            <a:r>
              <a:rPr lang="en-US" dirty="0"/>
              <a:t>Simultaneously designing airplane and trajectory</a:t>
            </a:r>
            <a:endParaRPr dirty="0"/>
          </a:p>
        </p:txBody>
      </p:sp>
      <p:sp>
        <p:nvSpPr>
          <p:cNvPr id="435" name="Google Shape;435;p47"/>
          <p:cNvSpPr txBox="1"/>
          <p:nvPr/>
        </p:nvSpPr>
        <p:spPr>
          <a:xfrm>
            <a:off x="5207867" y="143111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1, solar noon</a:t>
            </a:r>
            <a:endParaRPr sz="1467"/>
          </a:p>
        </p:txBody>
      </p:sp>
      <p:sp>
        <p:nvSpPr>
          <p:cNvPr id="436" name="Google Shape;436;p47"/>
          <p:cNvSpPr txBox="1"/>
          <p:nvPr/>
        </p:nvSpPr>
        <p:spPr>
          <a:xfrm>
            <a:off x="7798667" y="2498557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2, solar noon</a:t>
            </a:r>
            <a:endParaRPr sz="1467"/>
          </a:p>
        </p:txBody>
      </p:sp>
      <p:cxnSp>
        <p:nvCxnSpPr>
          <p:cNvPr id="437" name="Google Shape;437;p47"/>
          <p:cNvCxnSpPr/>
          <p:nvPr/>
        </p:nvCxnSpPr>
        <p:spPr>
          <a:xfrm>
            <a:off x="6004895" y="1738889"/>
            <a:ext cx="343200" cy="28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47"/>
          <p:cNvCxnSpPr/>
          <p:nvPr/>
        </p:nvCxnSpPr>
        <p:spPr>
          <a:xfrm rot="10800000">
            <a:off x="7657467" y="2135757"/>
            <a:ext cx="496800" cy="362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47"/>
          <p:cNvSpPr txBox="1"/>
          <p:nvPr/>
        </p:nvSpPr>
        <p:spPr>
          <a:xfrm>
            <a:off x="10533400" y="286127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Dusk</a:t>
            </a:r>
            <a:endParaRPr sz="1467"/>
          </a:p>
        </p:txBody>
      </p:sp>
      <p:sp>
        <p:nvSpPr>
          <p:cNvPr id="440" name="Google Shape;440;p47"/>
          <p:cNvSpPr txBox="1"/>
          <p:nvPr/>
        </p:nvSpPr>
        <p:spPr>
          <a:xfrm>
            <a:off x="5976892" y="4783956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Dawn</a:t>
            </a:r>
            <a:endParaRPr sz="1467"/>
          </a:p>
        </p:txBody>
      </p:sp>
      <p:cxnSp>
        <p:nvCxnSpPr>
          <p:cNvPr id="441" name="Google Shape;441;p47"/>
          <p:cNvCxnSpPr/>
          <p:nvPr/>
        </p:nvCxnSpPr>
        <p:spPr>
          <a:xfrm flipH="1">
            <a:off x="6144933" y="5091733"/>
            <a:ext cx="112800" cy="25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2" name="Google Shape;442;p47"/>
          <p:cNvCxnSpPr/>
          <p:nvPr/>
        </p:nvCxnSpPr>
        <p:spPr>
          <a:xfrm>
            <a:off x="11024845" y="3011783"/>
            <a:ext cx="448400" cy="2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3" name="Google Shape;443;p47"/>
          <p:cNvSpPr txBox="1"/>
          <p:nvPr/>
        </p:nvSpPr>
        <p:spPr>
          <a:xfrm>
            <a:off x="8334889" y="3438511"/>
            <a:ext cx="203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field</a:t>
            </a:r>
            <a:endParaRPr sz="1467"/>
          </a:p>
        </p:txBody>
      </p:sp>
      <p:cxnSp>
        <p:nvCxnSpPr>
          <p:cNvPr id="444" name="Google Shape;444;p47"/>
          <p:cNvCxnSpPr/>
          <p:nvPr/>
        </p:nvCxnSpPr>
        <p:spPr>
          <a:xfrm rot="10800000">
            <a:off x="7815511" y="357698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5" name="Google Shape;445;p47"/>
          <p:cNvCxnSpPr/>
          <p:nvPr/>
        </p:nvCxnSpPr>
        <p:spPr>
          <a:xfrm rot="10800000">
            <a:off x="7815511" y="370825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6" name="Google Shape;446;p47"/>
          <p:cNvCxnSpPr/>
          <p:nvPr/>
        </p:nvCxnSpPr>
        <p:spPr>
          <a:xfrm rot="10800000">
            <a:off x="7815511" y="384184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7" name="Google Shape;447;p47"/>
          <p:cNvCxnSpPr/>
          <p:nvPr/>
        </p:nvCxnSpPr>
        <p:spPr>
          <a:xfrm rot="10800000">
            <a:off x="9209689" y="356630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8" name="Google Shape;448;p47"/>
          <p:cNvCxnSpPr/>
          <p:nvPr/>
        </p:nvCxnSpPr>
        <p:spPr>
          <a:xfrm rot="10800000">
            <a:off x="9209689" y="369757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9" name="Google Shape;449;p47"/>
          <p:cNvCxnSpPr/>
          <p:nvPr/>
        </p:nvCxnSpPr>
        <p:spPr>
          <a:xfrm rot="10800000">
            <a:off x="9209689" y="3831161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0" name="Google Shape;450;p47"/>
          <p:cNvSpPr txBox="1"/>
          <p:nvPr/>
        </p:nvSpPr>
        <p:spPr>
          <a:xfrm>
            <a:off x="7067453" y="4883540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Altitude-constrained</a:t>
            </a:r>
            <a:endParaRPr sz="1467"/>
          </a:p>
        </p:txBody>
      </p:sp>
      <p:sp>
        <p:nvSpPr>
          <p:cNvPr id="451" name="Google Shape;451;p47"/>
          <p:cNvSpPr/>
          <p:nvPr/>
        </p:nvSpPr>
        <p:spPr>
          <a:xfrm rot="5400000">
            <a:off x="7707689" y="3756321"/>
            <a:ext cx="182000" cy="3104400"/>
          </a:xfrm>
          <a:prstGeom prst="leftBrace">
            <a:avLst>
              <a:gd name="adj1" fmla="val 82529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7"/>
          <p:cNvSpPr/>
          <p:nvPr/>
        </p:nvSpPr>
        <p:spPr>
          <a:xfrm rot="5400000">
            <a:off x="6918436" y="2007568"/>
            <a:ext cx="150800" cy="1136000"/>
          </a:xfrm>
          <a:prstGeom prst="rightBrace">
            <a:avLst>
              <a:gd name="adj1" fmla="val 33044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6348044" y="2654193"/>
            <a:ext cx="124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Headway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endParaRPr sz="1467"/>
          </a:p>
        </p:txBody>
      </p:sp>
      <p:sp>
        <p:nvSpPr>
          <p:cNvPr id="454" name="Google Shape;454;p47"/>
          <p:cNvSpPr txBox="1"/>
          <p:nvPr/>
        </p:nvSpPr>
        <p:spPr>
          <a:xfrm>
            <a:off x="4937767" y="921333"/>
            <a:ext cx="7152000" cy="4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Solar-Electric Airplane Trajectory, 99</a:t>
            </a:r>
            <a:r>
              <a:rPr lang="en-GB" sz="1600" baseline="30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</a:t>
            </a:r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-Percentile Winds</a:t>
            </a: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4390362" y="1152737"/>
            <a:ext cx="672400" cy="46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26000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25000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24000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23000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22000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21000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20000</a:t>
            </a:r>
          </a:p>
          <a:p>
            <a:pPr>
              <a:lnSpc>
                <a:spcPts val="2240"/>
              </a:lnSpc>
            </a:pPr>
            <a:endParaRPr lang="en-GB"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19000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053F1-F5B1-438C-BBCE-52FA0CAA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94493" cy="5287250"/>
          </a:xfrm>
        </p:spPr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Find minimum-energy ascent profile</a:t>
            </a:r>
          </a:p>
          <a:p>
            <a:pPr lvl="1"/>
            <a:r>
              <a:rPr lang="en-US" dirty="0"/>
              <a:t>Find optimal takeoff time relative to solar noon</a:t>
            </a:r>
          </a:p>
          <a:p>
            <a:pPr lvl="2"/>
            <a:r>
              <a:rPr lang="en-US" dirty="0"/>
              <a:t>Precise timing required</a:t>
            </a:r>
          </a:p>
          <a:p>
            <a:pPr lvl="2"/>
            <a:r>
              <a:rPr lang="en-US" dirty="0"/>
              <a:t>Gust, cloud cover constraints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Optimal takeoff at ~11 p.m., relative to solar noon</a:t>
            </a:r>
          </a:p>
          <a:p>
            <a:pPr lvl="1"/>
            <a:r>
              <a:rPr lang="en-US" dirty="0"/>
              <a:t>Steep initial ascent followed by shallow entrance to diurnal cycle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4E60F-2324-4D19-80DB-6F09C1AA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E7E69-C89A-451B-A24B-FEDBFFFE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AD66-DC7A-4594-96E4-141E763F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4FC2F-D064-4034-A6AE-50E024A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Ascent Dynamics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1C7D1-07C8-43D8-8D55-3B27D54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36" y="1048245"/>
            <a:ext cx="6720468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8BC805-79B2-40F6-A3F8-11004759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892350"/>
            <a:ext cx="5645154" cy="3897613"/>
          </a:xfrm>
        </p:spPr>
        <p:txBody>
          <a:bodyPr/>
          <a:lstStyle/>
          <a:p>
            <a:r>
              <a:rPr lang="en-US" dirty="0"/>
              <a:t>Design sensitivities obtained “for free” </a:t>
            </a:r>
          </a:p>
          <a:p>
            <a:r>
              <a:rPr lang="en-US" dirty="0"/>
              <a:t>Inform subsystem-level decisions, e.g.:</a:t>
            </a:r>
          </a:p>
          <a:p>
            <a:pPr lvl="1"/>
            <a:r>
              <a:rPr lang="en-US" dirty="0"/>
              <a:t>Motor efficiency vs. motor mass</a:t>
            </a:r>
          </a:p>
          <a:p>
            <a:pPr lvl="1"/>
            <a:r>
              <a:rPr lang="en-US" dirty="0"/>
              <a:t>Marginal benefit of dollars spent on advanced technologies</a:t>
            </a:r>
          </a:p>
          <a:p>
            <a:pPr lvl="1"/>
            <a:r>
              <a:rPr lang="en-US" dirty="0"/>
              <a:t>Identifying active and inactive constraints in requirements</a:t>
            </a:r>
          </a:p>
          <a:p>
            <a:pPr lvl="2"/>
            <a:r>
              <a:rPr lang="en-US" dirty="0"/>
              <a:t>What’s limiting the design?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12397-4FC5-4477-B27B-1ABC93B4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1BA13-AA7D-4428-A10C-57D9E0B3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DF1D-F950-4F66-B4D3-6364CAE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9027A-873C-4E28-B13A-B92BAAA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Sensitivities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58951E5-A72A-4296-838C-DA75B2AFCD36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243814536"/>
              </p:ext>
            </p:extLst>
          </p:nvPr>
        </p:nvGraphicFramePr>
        <p:xfrm>
          <a:off x="6177963" y="924796"/>
          <a:ext cx="5813263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8455">
                  <a:extLst>
                    <a:ext uri="{9D8B030D-6E8A-4147-A177-3AD203B41FA5}">
                      <a16:colId xmlns:a16="http://schemas.microsoft.com/office/drawing/2014/main" val="8552264"/>
                    </a:ext>
                  </a:extLst>
                </a:gridCol>
                <a:gridCol w="2934808">
                  <a:extLst>
                    <a:ext uri="{9D8B030D-6E8A-4147-A177-3AD203B41FA5}">
                      <a16:colId xmlns:a16="http://schemas.microsoft.com/office/drawing/2014/main" val="324638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Figure of Merit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Sensitivities of Minimum Achievable Wingspan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1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0.303 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1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power draw*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0.0172 m/W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5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 m/N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0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spec.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-0.110 m/(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packing fraction**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-0.546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-0.984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3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area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 m/(kg/m^2)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Propeller COP**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-0.819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9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-0.773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4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Nighttime Altitude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 m/km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36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/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wingspan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EEED3F-5305-4117-9106-D3B2F30F43C2}"/>
              </a:ext>
            </a:extLst>
          </p:cNvPr>
          <p:cNvSpPr txBox="1"/>
          <p:nvPr/>
        </p:nvSpPr>
        <p:spPr>
          <a:xfrm>
            <a:off x="322385" y="5789963"/>
            <a:ext cx="605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Assumed constant over 24 hours</a:t>
            </a:r>
          </a:p>
          <a:p>
            <a:r>
              <a:rPr lang="en-US" sz="1200" dirty="0"/>
              <a:t>** Derivatives </a:t>
            </a:r>
            <a:r>
              <a:rPr lang="en-US" sz="1200" dirty="0" err="1"/>
              <a:t>w.r.t.</a:t>
            </a:r>
            <a:r>
              <a:rPr lang="en-US" sz="1200" dirty="0"/>
              <a:t> percentages are in terms of absolute percentage points (i.e. 25% → 26%), not multiplied percentages</a:t>
            </a:r>
          </a:p>
        </p:txBody>
      </p:sp>
    </p:spTree>
    <p:extLst>
      <p:ext uri="{BB962C8B-B14F-4D97-AF65-F5344CB8AC3E}">
        <p14:creationId xmlns:p14="http://schemas.microsoft.com/office/powerpoint/2010/main" val="6963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47D33-73DC-47B1-97D0-0DB3416A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Engineering time is often (implicitly) part of your objective function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80% of the results come from 20% of the work – low-fidelity models go exceptionally far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Identify sensitive models and assumptions, then focus on refining those</a:t>
            </a:r>
            <a:endParaRPr lang="en-US" b="1" u="sng" dirty="0"/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</a:rPr>
              <a:t>Do not blindly trust an optimizer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An optimizer only solves the problem you give it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Often, we forget constraints that seem “intuitive”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If any flaw exists in your model, an optimizer will exploit it – garbage in, garbage out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Without adding </a:t>
            </a:r>
            <a:r>
              <a:rPr lang="en-US" sz="2000" i="1" dirty="0"/>
              <a:t>margin</a:t>
            </a:r>
            <a:r>
              <a:rPr lang="en-US" sz="2000" dirty="0"/>
              <a:t>, optimized designs are almost always fragile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An optimizer will often naturally drive to the edge of the feasible space</a:t>
            </a:r>
          </a:p>
          <a:p>
            <a:pPr lvl="3">
              <a:spcAft>
                <a:spcPts val="600"/>
              </a:spcAft>
            </a:pPr>
            <a:r>
              <a:rPr lang="en-US" sz="1400" dirty="0"/>
              <a:t>In nature, optima are usually not near extremes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Make sure your optimized designs pass the TLAR (“That looks about right”)</a:t>
            </a:r>
          </a:p>
          <a:p>
            <a:pPr>
              <a:spcAft>
                <a:spcPts val="600"/>
              </a:spcAft>
            </a:pPr>
            <a:r>
              <a:rPr lang="en-US" dirty="0"/>
              <a:t>90% of design is asking the right 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9133F-D4A9-4413-919D-708EDD0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B543-23F8-4E4D-97DA-F3690DA1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C1B7-41DE-4AD4-9739-F530D79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4AED9-E01F-4FA2-98C6-B90E215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Optimization Caveats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65841-C690-486D-9C95-CBED1BD8BEE5}"/>
              </a:ext>
            </a:extLst>
          </p:cNvPr>
          <p:cNvGrpSpPr/>
          <p:nvPr/>
        </p:nvGrpSpPr>
        <p:grpSpPr>
          <a:xfrm>
            <a:off x="6180083" y="3307555"/>
            <a:ext cx="4257085" cy="1521619"/>
            <a:chOff x="4175393" y="3318831"/>
            <a:chExt cx="528809" cy="1143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C9FAB2-E987-4079-9844-4461CC5534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5393" y="4461831"/>
              <a:ext cx="5288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1EFAE2-FAA2-4F28-AED6-2796FC912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202" y="3318831"/>
              <a:ext cx="0" cy="114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CA4257-7CA6-4193-974B-D062FEE0D4C0}"/>
                </a:ext>
              </a:extLst>
            </p:cNvPr>
            <p:cNvCxnSpPr/>
            <p:nvPr/>
          </p:nvCxnSpPr>
          <p:spPr>
            <a:xfrm flipH="1">
              <a:off x="4175393" y="3318831"/>
              <a:ext cx="5288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96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11396844" cy="3464041"/>
          </a:xfrm>
        </p:spPr>
        <p:txBody>
          <a:bodyPr/>
          <a:lstStyle/>
          <a:p>
            <a:r>
              <a:rPr lang="en-US" sz="2400" dirty="0"/>
              <a:t>Optimization is one of </a:t>
            </a:r>
            <a:r>
              <a:rPr lang="en-US" sz="2400" i="1" dirty="0"/>
              <a:t>the</a:t>
            </a:r>
            <a:r>
              <a:rPr lang="en-US" sz="2400" dirty="0"/>
              <a:t> mathematical problems using up the most CPU cycles around the world at this second.</a:t>
            </a:r>
          </a:p>
          <a:p>
            <a:r>
              <a:rPr lang="en-US" sz="2400" dirty="0"/>
              <a:t>Engineering design is fundamentally an optimization problem.</a:t>
            </a:r>
          </a:p>
          <a:p>
            <a:pPr lvl="1"/>
            <a:r>
              <a:rPr lang="en-US" sz="2000" dirty="0"/>
              <a:t>Sometimes formalized, sometimes not</a:t>
            </a:r>
          </a:p>
          <a:p>
            <a:pPr lvl="1"/>
            <a:r>
              <a:rPr lang="en-US" sz="2000" dirty="0"/>
              <a:t>Four key parts:</a:t>
            </a:r>
          </a:p>
          <a:p>
            <a:pPr lvl="2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Objective function: </a:t>
            </a:r>
            <a:r>
              <a:rPr lang="en-US" sz="1400" dirty="0">
                <a:solidFill>
                  <a:schemeClr val="tx1"/>
                </a:solidFill>
              </a:rPr>
              <a:t>The metric you are minimizing</a:t>
            </a:r>
          </a:p>
          <a:p>
            <a:pPr lvl="2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Variables: </a:t>
            </a:r>
            <a:r>
              <a:rPr lang="en-US" sz="1400" dirty="0">
                <a:solidFill>
                  <a:schemeClr val="tx1"/>
                </a:solidFill>
              </a:rPr>
              <a:t>The “knobs” that you have to work with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Sets the dimensionality of the design space</a:t>
            </a:r>
          </a:p>
          <a:p>
            <a:pPr lvl="2"/>
            <a:r>
              <a:rPr lang="en-US" sz="1600" b="1" dirty="0">
                <a:solidFill>
                  <a:schemeClr val="accent2"/>
                </a:solidFill>
              </a:rPr>
              <a:t>Constraints:</a:t>
            </a:r>
            <a:r>
              <a:rPr lang="en-US" sz="1400" dirty="0">
                <a:solidFill>
                  <a:schemeClr val="tx1"/>
                </a:solidFill>
              </a:rPr>
              <a:t> Your requirements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Limits the design space to a feasible space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Equality constraints are a projection (dimensionality reduction)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Can be </a:t>
            </a:r>
            <a:r>
              <a:rPr lang="en-US" sz="1400" i="1" dirty="0">
                <a:solidFill>
                  <a:schemeClr val="tx1"/>
                </a:solidFill>
              </a:rPr>
              <a:t>active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i="1" dirty="0">
                <a:solidFill>
                  <a:schemeClr val="tx1"/>
                </a:solidFill>
              </a:rPr>
              <a:t>inactive</a:t>
            </a:r>
          </a:p>
          <a:p>
            <a:pPr lvl="2"/>
            <a:r>
              <a:rPr lang="en-US" sz="1600" b="1" dirty="0">
                <a:solidFill>
                  <a:schemeClr val="accent5"/>
                </a:solidFill>
              </a:rPr>
              <a:t>Parameters:</a:t>
            </a:r>
            <a:r>
              <a:rPr lang="en-US" sz="1400" dirty="0">
                <a:solidFill>
                  <a:schemeClr val="tx1"/>
                </a:solidFill>
              </a:rPr>
              <a:t> Your assumptions</a:t>
            </a:r>
            <a:endParaRPr lang="en-US" sz="1600" dirty="0">
              <a:solidFill>
                <a:schemeClr val="tx1"/>
              </a:solidFill>
            </a:endParaRPr>
          </a:p>
          <a:p>
            <a:pPr lvl="3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Why Optimization?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D1873-B06A-4071-8DD0-36828B4275EA}"/>
              </a:ext>
            </a:extLst>
          </p:cNvPr>
          <p:cNvGrpSpPr/>
          <p:nvPr/>
        </p:nvGrpSpPr>
        <p:grpSpPr>
          <a:xfrm>
            <a:off x="78274" y="5142253"/>
            <a:ext cx="11935444" cy="1214096"/>
            <a:chOff x="-764238" y="3017163"/>
            <a:chExt cx="11935444" cy="12140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62D88-6330-4C86-BE17-2357F65FD11B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Maximize: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br>
                <a:rPr lang="en-US" dirty="0"/>
              </a:br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/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𝑅𝑎𝑛𝑔𝑒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𝑂𝑀𝐿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𝑟𝑜𝑝𝑢𝑙𝑠𝑖𝑜𝑛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𝑠𝑖𝑧𝑖𝑛𝑔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𝑚𝑒𝑐h𝑎𝑛𝑖𝑠𝑚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etc.</a:t>
                  </a:r>
                  <a:b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𝑅𝑒𝑞𝑢𝑖𝑟𝑒𝑚𝑒𝑛𝑡𝑠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𝑚𝑒𝑡𝑟𝑖𝑐𝑠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𝑐𝑙𝑜𝑠𝑢𝑟𝑒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24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254" b="-76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0F604257-D2EC-412B-841B-F6005F1852D1}"/>
                </a:ext>
              </a:extLst>
            </p:cNvPr>
            <p:cNvSpPr/>
            <p:nvPr/>
          </p:nvSpPr>
          <p:spPr>
            <a:xfrm>
              <a:off x="1509624" y="3017163"/>
              <a:ext cx="297820" cy="1214096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2B1991-7077-4017-B900-322AFCF49958}"/>
                </a:ext>
              </a:extLst>
            </p:cNvPr>
            <p:cNvSpPr txBox="1"/>
            <p:nvPr/>
          </p:nvSpPr>
          <p:spPr>
            <a:xfrm>
              <a:off x="-764238" y="316178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br>
                <a:rPr lang="en-US" dirty="0"/>
              </a:br>
              <a:r>
                <a:rPr lang="en-US" dirty="0"/>
                <a:t>Firefly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68720D-45E2-4B5F-9DA3-A008D858C93E}"/>
              </a:ext>
            </a:extLst>
          </p:cNvPr>
          <p:cNvGrpSpPr/>
          <p:nvPr/>
        </p:nvGrpSpPr>
        <p:grpSpPr>
          <a:xfrm>
            <a:off x="7161690" y="2394464"/>
            <a:ext cx="5118539" cy="2636668"/>
            <a:chOff x="7315199" y="1650123"/>
            <a:chExt cx="5118539" cy="24224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B5BCB-86E2-4E55-B89A-397ACB5E99CA}"/>
                </a:ext>
              </a:extLst>
            </p:cNvPr>
            <p:cNvSpPr txBox="1"/>
            <p:nvPr/>
          </p:nvSpPr>
          <p:spPr>
            <a:xfrm>
              <a:off x="7704984" y="2538174"/>
              <a:ext cx="472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Problem formulation is </a:t>
              </a:r>
              <a:r>
                <a:rPr lang="en-US" sz="1800" i="1" dirty="0"/>
                <a:t>by far</a:t>
              </a:r>
              <a:r>
                <a:rPr lang="en-US" sz="1800" dirty="0"/>
                <a:t> the most important step of design optimization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46CABFD-9850-47F7-8A8F-3AC385CBE9FE}"/>
                </a:ext>
              </a:extLst>
            </p:cNvPr>
            <p:cNvSpPr/>
            <p:nvPr/>
          </p:nvSpPr>
          <p:spPr>
            <a:xfrm flipH="1">
              <a:off x="7315199" y="1650123"/>
              <a:ext cx="284681" cy="2422432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4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37BB2A-6E1F-4BB4-9060-30138E45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860717" cy="528725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AeroSandbox</a:t>
            </a:r>
            <a:r>
              <a:rPr lang="en-US" b="1" dirty="0">
                <a:solidFill>
                  <a:schemeClr val="accent2"/>
                </a:solidFill>
              </a:rPr>
              <a:t> is a differentiable framework for engineering design optimization</a:t>
            </a:r>
          </a:p>
          <a:p>
            <a:pPr lvl="1"/>
            <a:r>
              <a:rPr lang="en-US" dirty="0"/>
              <a:t>Includes lots of useful aerospace models, but the real paradigm shift is the optimization framework</a:t>
            </a:r>
          </a:p>
          <a:p>
            <a:r>
              <a:rPr lang="en-US" dirty="0"/>
              <a:t>AD and SAND improve optimization speed by orders of magnitude</a:t>
            </a:r>
          </a:p>
          <a:p>
            <a:pPr lvl="1"/>
            <a:r>
              <a:rPr lang="en-US" dirty="0"/>
              <a:t>Fast enough to support:</a:t>
            </a:r>
          </a:p>
          <a:p>
            <a:pPr lvl="2"/>
            <a:r>
              <a:rPr lang="en-US" dirty="0"/>
              <a:t>Interactive design</a:t>
            </a:r>
          </a:p>
          <a:p>
            <a:pPr lvl="2"/>
            <a:r>
              <a:rPr lang="en-US" dirty="0"/>
              <a:t>Real-time design discussions between </a:t>
            </a:r>
            <a:r>
              <a:rPr lang="en-US" dirty="0" err="1"/>
              <a:t>subteams</a:t>
            </a:r>
            <a:endParaRPr lang="en-US" dirty="0"/>
          </a:p>
          <a:p>
            <a:pPr lvl="2"/>
            <a:r>
              <a:rPr lang="en-US" dirty="0"/>
              <a:t>Complex design and optimal control problems</a:t>
            </a:r>
          </a:p>
          <a:p>
            <a:pPr lvl="1"/>
            <a:r>
              <a:rPr lang="en-US" dirty="0" err="1"/>
              <a:t>Numerics</a:t>
            </a:r>
            <a:r>
              <a:rPr lang="en-US" dirty="0"/>
              <a:t> abstracted; designed to “just work”</a:t>
            </a:r>
          </a:p>
          <a:p>
            <a:r>
              <a:rPr lang="en-US" dirty="0"/>
              <a:t>Tested in numerous ongoing aircraft development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2B6D2-50BA-49BD-B765-7393C42E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C75B6-3651-464D-8C44-5D62FF73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91F62-9D22-42C4-AC87-62AA8816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F3D03-54DA-4F93-997F-E1208229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Key Take-Aways</a:t>
            </a:r>
          </a:p>
        </p:txBody>
      </p:sp>
    </p:spTree>
    <p:extLst>
      <p:ext uri="{BB962C8B-B14F-4D97-AF65-F5344CB8AC3E}">
        <p14:creationId xmlns:p14="http://schemas.microsoft.com/office/powerpoint/2010/main" val="411749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19D-F79C-48BE-A80B-276D188C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6" y="109538"/>
            <a:ext cx="10515600" cy="1325563"/>
          </a:xfrm>
        </p:spPr>
        <p:txBody>
          <a:bodyPr/>
          <a:lstStyle/>
          <a:p>
            <a:r>
              <a:rPr lang="en-US" dirty="0"/>
              <a:t>Thank you and</a:t>
            </a:r>
            <a:br>
              <a:rPr lang="en-US" dirty="0"/>
            </a:br>
            <a:r>
              <a:rPr lang="en-US" dirty="0"/>
              <a:t>happy optimizing!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78B6-8A58-4C89-9F41-14A9E596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3/22/21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1694-317F-45E8-A01C-8515968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CA87F-8AE0-48E0-8D13-B763048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Google Shape;349;p42">
            <a:extLst>
              <a:ext uri="{FF2B5EF4-FFF2-40B4-BE49-F238E27FC236}">
                <a16:creationId xmlns:a16="http://schemas.microsoft.com/office/drawing/2014/main" id="{D3E0715F-1368-4890-A780-36BCF6BA64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264" y="1434734"/>
            <a:ext cx="7245363" cy="39885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121BC0-E4FD-47CE-9947-54BC072F4B30}"/>
              </a:ext>
            </a:extLst>
          </p:cNvPr>
          <p:cNvSpPr txBox="1">
            <a:spLocks/>
          </p:cNvSpPr>
          <p:nvPr/>
        </p:nvSpPr>
        <p:spPr>
          <a:xfrm>
            <a:off x="838200" y="521334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4"/>
              </a:rPr>
              <a:t>https://github.com/peterdsharpe/AeroSandbox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2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CD80-0FCC-494C-8297-5AC6EE88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8FCAC-0E2C-4EBB-94CF-6CB1E6F00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2814-B826-465F-811B-FAD55FB2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39F8-64A0-404D-8CE6-9D02D682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A565-6A7B-4EAB-A6BF-07FE7E69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1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4A8BB-102F-403E-B518-06608722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47E68-0538-4A63-9ED1-571EDACA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BB453-1257-452B-9E01-471DEECB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709BF4-F40F-45B1-B40B-ABE6D5E5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Sparsity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21AA8A-104F-4CA2-A7A4-AEFB9155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361" r="40250" b="2856"/>
          <a:stretch/>
        </p:blipFill>
        <p:spPr>
          <a:xfrm>
            <a:off x="4718597" y="925513"/>
            <a:ext cx="276115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6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5014F-7A54-4F7D-A190-6712593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5F922-7DDD-4B78-B4DF-D684228A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40FE4-821E-4F5D-8157-08425EE5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60A864-F5A9-40AF-AAB2-1FD269E2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Wind Gusts</a:t>
            </a: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A43F579-EBD1-4B66-A992-5F33EE222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925513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1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28696-6E5D-4A1D-83F2-3A64EB17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EA3F1-27A8-4E75-BE54-AD4D2BA1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1932-E1EE-4430-9ADB-A32A2E90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C8E153-BBE4-4506-9EA6-40B79717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Firefly, Minimum-Mach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C197C-3153-4500-A1EF-68E63A3F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76" y="1416052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93789-008B-4A98-AAC2-2CC3CA0D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0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437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47" y="896167"/>
            <a:ext cx="8930924" cy="36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 dirty="0"/>
              <a:t>Backup: SAND XDSM</a:t>
            </a:r>
            <a:endParaRPr dirty="0"/>
          </a:p>
        </p:txBody>
      </p:sp>
      <p:sp>
        <p:nvSpPr>
          <p:cNvPr id="307" name="Google Shape;307;p38"/>
          <p:cNvSpPr txBox="1"/>
          <p:nvPr/>
        </p:nvSpPr>
        <p:spPr>
          <a:xfrm>
            <a:off x="4918967" y="4441367"/>
            <a:ext cx="7273200" cy="1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u="sng"/>
              <a:t>XDSM</a:t>
            </a:r>
            <a:r>
              <a:rPr lang="en-US" sz="2400" u="sng"/>
              <a:t> of MDO Architecture</a:t>
            </a:r>
            <a:r>
              <a:rPr lang="en-US" sz="2400" b="1" u="sng"/>
              <a:t>: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-US" sz="2400" i="1">
                <a:highlight>
                  <a:srgbClr val="A4C2F4"/>
                </a:highlight>
              </a:rPr>
              <a:t>Optimizer</a:t>
            </a:r>
            <a:r>
              <a:rPr lang="en-US" sz="2400"/>
              <a:t> and </a:t>
            </a:r>
            <a:r>
              <a:rPr lang="en-US" sz="2400" i="1">
                <a:highlight>
                  <a:srgbClr val="93C47D"/>
                </a:highlight>
              </a:rPr>
              <a:t>Disciplines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Data flows </a:t>
            </a:r>
            <a:r>
              <a:rPr lang="en-US" sz="2400" b="1"/>
              <a:t>clockwise</a:t>
            </a:r>
            <a:r>
              <a:rPr lang="en-US" sz="2400"/>
              <a:t>, just like a matrix: </a:t>
            </a:r>
            <a:r>
              <a:rPr lang="en-US" sz="2400" i="1"/>
              <a:t>Ax = b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Same sparsity as Jacobian of constraints (residuals)</a:t>
            </a:r>
            <a:endParaRPr sz="2400"/>
          </a:p>
          <a:p>
            <a:endParaRPr sz="2400"/>
          </a:p>
          <a:p>
            <a:endParaRPr sz="2400"/>
          </a:p>
        </p:txBody>
      </p:sp>
      <p:sp>
        <p:nvSpPr>
          <p:cNvPr id="308" name="Google Shape;308;p38"/>
          <p:cNvSpPr/>
          <p:nvPr/>
        </p:nvSpPr>
        <p:spPr>
          <a:xfrm>
            <a:off x="11206792" y="5010650"/>
            <a:ext cx="606800" cy="286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 Comparison of Gradient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Pick two points, draw a line:</a:t>
                          </a:r>
                          <a:br>
                            <a:rPr lang="en-US" sz="1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Computational complexity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sz="1400" dirty="0"/>
                            <a:t> 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(≫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, probably non-polynomial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Potentially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r>
                            <a:rPr lang="en-US" sz="1400" dirty="0"/>
                            <a:t>, though can require a huge amount of work by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Exact down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400" dirty="0"/>
                            <a:t>machine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No**, usually to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rad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Sensitive to small changes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(e.g. adaptive-step ODE integration)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309" r="-300781" b="-237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204667" r="-4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204667" r="-3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83" t="-204667" r="-201567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4667" r="-101042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4667" r="-1042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481053" r="-4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1053" r="-3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30667" r="-30078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8CA50E-9016-4C83-9B62-DFFC766B5319}"/>
              </a:ext>
            </a:extLst>
          </p:cNvPr>
          <p:cNvSpPr txBox="1"/>
          <p:nvPr/>
        </p:nvSpPr>
        <p:spPr>
          <a:xfrm>
            <a:off x="838198" y="5992340"/>
            <a:ext cx="10884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Unfortunately, the names associated with different methods are not universally accepted by all fields – however, the names listed here reflect dominant trends.</a:t>
            </a:r>
          </a:p>
          <a:p>
            <a:r>
              <a:rPr lang="en-US" sz="1100" dirty="0"/>
              <a:t>** Complex-step finite differencing or higher-precision arithmetic can alleviate the accuracy issue, but these options are even slower and may not be as supported by numerical libraries.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2910D-9B16-4671-A582-8C22B8B9F86F}"/>
              </a:ext>
            </a:extLst>
          </p:cNvPr>
          <p:cNvSpPr txBox="1"/>
          <p:nvPr/>
        </p:nvSpPr>
        <p:spPr>
          <a:xfrm>
            <a:off x="2983702" y="797471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5E414-4265-4462-ADFC-C7EB0B769C64}"/>
              </a:ext>
            </a:extLst>
          </p:cNvPr>
          <p:cNvSpPr txBox="1"/>
          <p:nvPr/>
        </p:nvSpPr>
        <p:spPr>
          <a:xfrm rot="16200000">
            <a:off x="-4032346" y="3665089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of Merit</a:t>
            </a:r>
          </a:p>
        </p:txBody>
      </p:sp>
    </p:spTree>
    <p:extLst>
      <p:ext uri="{BB962C8B-B14F-4D97-AF65-F5344CB8AC3E}">
        <p14:creationId xmlns:p14="http://schemas.microsoft.com/office/powerpoint/2010/main" val="2678065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7E6294-93E7-4BBE-89B3-CEC66F00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34809"/>
            <a:ext cx="3825551" cy="28700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9600-5732-4532-A016-623202F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9E7E9-BD1D-4195-AFBC-04EE68A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Convexity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CE21-8BAC-4692-88D8-FB7ACC55305F}"/>
              </a:ext>
            </a:extLst>
          </p:cNvPr>
          <p:cNvGrpSpPr/>
          <p:nvPr/>
        </p:nvGrpSpPr>
        <p:grpSpPr>
          <a:xfrm>
            <a:off x="197461" y="1151489"/>
            <a:ext cx="4093451" cy="3439420"/>
            <a:chOff x="85726" y="926303"/>
            <a:chExt cx="4093451" cy="3439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F5689D-DB57-4CCD-89DA-37EFCA1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" y="1295635"/>
              <a:ext cx="4093451" cy="3070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9F546-8AB3-4E6E-91B8-90ADC73043E8}"/>
                </a:ext>
              </a:extLst>
            </p:cNvPr>
            <p:cNvSpPr txBox="1"/>
            <p:nvPr/>
          </p:nvSpPr>
          <p:spPr>
            <a:xfrm>
              <a:off x="344985" y="926303"/>
              <a:ext cx="3825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Convex</a:t>
              </a:r>
              <a:r>
                <a:rPr lang="en-US" dirty="0"/>
                <a:t> and </a:t>
              </a:r>
              <a:r>
                <a:rPr lang="en-US" b="1" dirty="0">
                  <a:solidFill>
                    <a:srgbClr val="FF0000"/>
                  </a:solidFill>
                </a:rPr>
                <a:t>Nonconvex</a:t>
              </a:r>
              <a:r>
                <a:rPr lang="en-US" dirty="0"/>
                <a:t> Functions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294813-FDD8-45B7-A18C-8F23120D59F2}"/>
              </a:ext>
            </a:extLst>
          </p:cNvPr>
          <p:cNvGrpSpPr/>
          <p:nvPr/>
        </p:nvGrpSpPr>
        <p:grpSpPr>
          <a:xfrm>
            <a:off x="7102545" y="3776239"/>
            <a:ext cx="5055354" cy="2945238"/>
            <a:chOff x="6939185" y="3789710"/>
            <a:chExt cx="5055354" cy="294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7699D4-0160-4D80-BE58-3F23BA47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185" y="3789710"/>
              <a:ext cx="5055354" cy="2422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7820-09E6-4F49-B893-36657393E953}"/>
                </a:ext>
              </a:extLst>
            </p:cNvPr>
            <p:cNvSpPr txBox="1"/>
            <p:nvPr/>
          </p:nvSpPr>
          <p:spPr>
            <a:xfrm>
              <a:off x="7116385" y="6211728"/>
              <a:ext cx="487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Figure reproduced w/ permission from M. Vernacchia, </a:t>
              </a:r>
              <a:r>
                <a:rPr lang="en-US" sz="1400" dirty="0">
                  <a:hlinkClick r:id="rId5"/>
                </a:rPr>
                <a:t>“Modeling Compress. Aero. Of Aircraft in GPs”</a:t>
              </a:r>
              <a:r>
                <a:rPr lang="en-US" sz="1400" dirty="0"/>
                <a:t> manuscript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/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Formally: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any two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line segment that connects them never goes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Practically: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everywhere (“curves up”)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blipFill>
                <a:blip r:embed="rId6"/>
                <a:stretch>
                  <a:fillRect l="-1061" t="-1802" r="-1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007E16-0202-4791-8FE4-9A3D555F684D}"/>
              </a:ext>
            </a:extLst>
          </p:cNvPr>
          <p:cNvSpPr txBox="1"/>
          <p:nvPr/>
        </p:nvSpPr>
        <p:spPr>
          <a:xfrm>
            <a:off x="9501986" y="837953"/>
            <a:ext cx="255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Log-convexity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Many, but not all simple engineering models can be roughly approximated as log-convex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complex models usually cannot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669DC-E3EC-4F47-A744-ED0B16E283A7}"/>
              </a:ext>
            </a:extLst>
          </p:cNvPr>
          <p:cNvCxnSpPr/>
          <p:nvPr/>
        </p:nvCxnSpPr>
        <p:spPr>
          <a:xfrm>
            <a:off x="5052646" y="973015"/>
            <a:ext cx="0" cy="56563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10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Firefly Design Problem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77" name="Google Shape;277;p36"/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79" name="Google Shape;279;p36"/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1165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wing, stabilizer, fuselage geom.</a:t>
            </a:r>
            <a:r>
              <a:rPr sz="1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nozzle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propellant mass and chemistry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insulation thickness</a:t>
            </a:r>
          </a:p>
          <a:p>
            <a:pPr marL="228594" indent="-177796">
              <a:buSzPts val="1200"/>
              <a:buChar char="●"/>
            </a:pPr>
            <a:endParaRPr sz="1600" i="1" dirty="0"/>
          </a:p>
        </p:txBody>
      </p:sp>
      <p:cxnSp>
        <p:nvCxnSpPr>
          <p:cNvPr id="281" name="Google Shape;281;p36"/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6"/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618" y="2053571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7049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8">
              <a:buSzPts val="1200"/>
            </a:pPr>
            <a:r>
              <a:rPr lang="en-US" sz="1600" b="1" u="sng" dirty="0"/>
              <a:t>Parameters</a:t>
            </a:r>
            <a:endParaRPr lang="en-US" sz="1600" i="1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canister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payload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overall configuration</a:t>
            </a:r>
          </a:p>
          <a:p>
            <a:pPr marL="228594" indent="-177796">
              <a:buSzPts val="1200"/>
              <a:buChar char="●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5" name="Google Shape;285;p36"/>
          <p:cNvSpPr txBox="1"/>
          <p:nvPr/>
        </p:nvSpPr>
        <p:spPr>
          <a:xfrm>
            <a:off x="6096000" y="362325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oxamide distribution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046723" y="3645604"/>
            <a:ext cx="3209777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/>
              <a:t>Parameters</a:t>
            </a:r>
            <a:endParaRPr sz="1600" b="1" u="sng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altitude constraints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speed requirements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propulsion requirements &amp; margins (e.g. no flame-out)</a:t>
            </a:r>
            <a:endParaRPr sz="1600" i="1" dirty="0"/>
          </a:p>
        </p:txBody>
      </p:sp>
      <p:sp>
        <p:nvSpPr>
          <p:cNvPr id="287" name="Google Shape;287;p36"/>
          <p:cNvSpPr txBox="1"/>
          <p:nvPr/>
        </p:nvSpPr>
        <p:spPr>
          <a:xfrm>
            <a:off x="2497933" y="5268253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Maximize total range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69133" y="5268253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9,000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2021104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B444D3-EE6B-44A4-95D2-2D69ED0A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7" y="2053571"/>
            <a:ext cx="3271469" cy="1549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Solar Airplane Design Problem</a:t>
            </a:r>
            <a:endParaRPr dirty="0"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44" y="2055733"/>
            <a:ext cx="3742535" cy="15586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36"/>
          <p:cNvSpPr txBox="1"/>
          <p:nvPr/>
        </p:nvSpPr>
        <p:spPr>
          <a:xfrm>
            <a:off x="907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geom. (two-sect.),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tail geom. (one-sect.),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boom geom.,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propeller params.,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battery cap.,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solar panel area,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motor rated power,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internal struct.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8910" y="2059372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6791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payload mass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# of booms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battery spec. energy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margins</a:t>
            </a:r>
            <a:endParaRPr sz="1600" i="1"/>
          </a:p>
        </p:txBody>
      </p:sp>
      <p:sp>
        <p:nvSpPr>
          <p:cNvPr id="285" name="Google Shape;285;p36"/>
          <p:cNvSpPr txBox="1"/>
          <p:nvPr/>
        </p:nvSpPr>
        <p:spPr>
          <a:xfrm>
            <a:off x="6201663" y="3563248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throttle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7242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min. altitude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wind speed dist.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latitude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day of year</a:t>
            </a:r>
            <a:endParaRPr sz="1600" i="1"/>
          </a:p>
        </p:txBody>
      </p:sp>
      <p:sp>
        <p:nvSpPr>
          <p:cNvPr id="287" name="Google Shape;287;p36"/>
          <p:cNvSpPr txBox="1"/>
          <p:nvPr/>
        </p:nvSpPr>
        <p:spPr>
          <a:xfrm>
            <a:off x="2472146" y="5197915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Minimize wingspan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43346" y="5197915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~4,000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1766467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36">
            <a:extLst>
              <a:ext uri="{FF2B5EF4-FFF2-40B4-BE49-F238E27FC236}">
                <a16:creationId xmlns:a16="http://schemas.microsoft.com/office/drawing/2014/main" id="{9C8534E8-1BB5-484F-BC99-9CAB4407889F}"/>
              </a:ext>
            </a:extLst>
          </p:cNvPr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0" name="Google Shape;277;p36">
            <a:extLst>
              <a:ext uri="{FF2B5EF4-FFF2-40B4-BE49-F238E27FC236}">
                <a16:creationId xmlns:a16="http://schemas.microsoft.com/office/drawing/2014/main" id="{35C6EC27-1B80-40C5-B926-91EDB03F80CA}"/>
              </a:ext>
            </a:extLst>
          </p:cNvPr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1" name="Google Shape;279;p36">
            <a:extLst>
              <a:ext uri="{FF2B5EF4-FFF2-40B4-BE49-F238E27FC236}">
                <a16:creationId xmlns:a16="http://schemas.microsoft.com/office/drawing/2014/main" id="{0DAB050C-B58B-49A6-9184-C3B566E1DCDE}"/>
              </a:ext>
            </a:extLst>
          </p:cNvPr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cxnSp>
        <p:nvCxnSpPr>
          <p:cNvPr id="22" name="Google Shape;281;p36">
            <a:extLst>
              <a:ext uri="{FF2B5EF4-FFF2-40B4-BE49-F238E27FC236}">
                <a16:creationId xmlns:a16="http://schemas.microsoft.com/office/drawing/2014/main" id="{3397A741-6C16-4DF2-9A15-74E727BDA191}"/>
              </a:ext>
            </a:extLst>
          </p:cNvPr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82;p36">
            <a:extLst>
              <a:ext uri="{FF2B5EF4-FFF2-40B4-BE49-F238E27FC236}">
                <a16:creationId xmlns:a16="http://schemas.microsoft.com/office/drawing/2014/main" id="{18100D5F-8677-47E2-873D-5F14E72AB436}"/>
              </a:ext>
            </a:extLst>
          </p:cNvPr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Three key challenges in aircraft design: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Highly-coupled </a:t>
                </a:r>
                <a:r>
                  <a:rPr lang="en-US" dirty="0">
                    <a:solidFill>
                      <a:schemeClr val="tx1"/>
                    </a:solidFill>
                  </a:rPr>
                  <a:t>(multidisciplinary)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 closure problem!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High-dimensional</a:t>
                </a:r>
                <a:r>
                  <a:rPr lang="en-US" dirty="0"/>
                  <a:t> optimization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variables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constraints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Dynamic systems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(time-dependent):</a:t>
                </a:r>
                <a:endParaRPr lang="en-US" b="1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787 Dreamliner has a fuel mass fraction of 44% -&gt;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changes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Solar airplane: diurnal energy cycle, ascent, wind variation, varying altitude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Firefly: range varies by ~2x depending on precise trajectory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trades)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  <a:blipFill>
                <a:blip r:embed="rId3"/>
                <a:stretch>
                  <a:fillRect l="-1090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4138B-76B7-4F82-8062-3817D506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DFDD9-8A5C-44D9-BF7B-D2DD8E30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D41EB-8DBD-43C7-81BE-5DCAAA0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83F46-D29D-4C8A-B4C9-28E9CCA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Challenges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2A0E2D-BC54-4A10-97E3-044712C64032}"/>
              </a:ext>
            </a:extLst>
          </p:cNvPr>
          <p:cNvGraphicFramePr/>
          <p:nvPr/>
        </p:nvGraphicFramePr>
        <p:xfrm>
          <a:off x="7293856" y="1055916"/>
          <a:ext cx="4608286" cy="280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0430A-4478-433D-82B1-61B3B763A0AB}"/>
              </a:ext>
            </a:extLst>
          </p:cNvPr>
          <p:cNvCxnSpPr>
            <a:cxnSpLocks/>
          </p:cNvCxnSpPr>
          <p:nvPr/>
        </p:nvCxnSpPr>
        <p:spPr>
          <a:xfrm>
            <a:off x="6251713" y="1796143"/>
            <a:ext cx="90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2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C4F7-CC14-4241-BC54-2CC78D9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Coupled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44BBA-F5C7-4B73-8E1F-726D8B8F9566}"/>
              </a:ext>
            </a:extLst>
          </p:cNvPr>
          <p:cNvSpPr/>
          <p:nvPr/>
        </p:nvSpPr>
        <p:spPr>
          <a:xfrm>
            <a:off x="968829" y="1424944"/>
            <a:ext cx="10515600" cy="5004655"/>
          </a:xfrm>
          <a:prstGeom prst="rect">
            <a:avLst/>
          </a:prstGeom>
          <a:noFill/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A9E512-3896-4FB8-A425-06B087C42793}"/>
              </a:ext>
            </a:extLst>
          </p:cNvPr>
          <p:cNvSpPr/>
          <p:nvPr/>
        </p:nvSpPr>
        <p:spPr>
          <a:xfrm>
            <a:off x="5348334" y="1196372"/>
            <a:ext cx="1499214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Aerodynamics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A5CC0-B488-4C30-AEDE-402F8A7B6ECF}"/>
              </a:ext>
            </a:extLst>
          </p:cNvPr>
          <p:cNvSpPr/>
          <p:nvPr/>
        </p:nvSpPr>
        <p:spPr>
          <a:xfrm>
            <a:off x="7481018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Structures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512116-3EED-4869-B5C1-88928A97CC25}"/>
              </a:ext>
            </a:extLst>
          </p:cNvPr>
          <p:cNvSpPr/>
          <p:nvPr/>
        </p:nvSpPr>
        <p:spPr>
          <a:xfrm>
            <a:off x="8947448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Propulsion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5FCF6E-68C8-4DFF-878E-A0649D29B5BC}"/>
              </a:ext>
            </a:extLst>
          </p:cNvPr>
          <p:cNvSpPr/>
          <p:nvPr/>
        </p:nvSpPr>
        <p:spPr>
          <a:xfrm>
            <a:off x="7085817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Stability &amp; Control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772ACC-F3E0-4F3E-BA59-5D0A0D81748E}"/>
              </a:ext>
            </a:extLst>
          </p:cNvPr>
          <p:cNvSpPr/>
          <p:nvPr/>
        </p:nvSpPr>
        <p:spPr>
          <a:xfrm>
            <a:off x="3672984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Trajectory / Dynamics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4C4000-B941-4EFF-938A-F87505A7C4E7}"/>
              </a:ext>
            </a:extLst>
          </p:cNvPr>
          <p:cNvSpPr/>
          <p:nvPr/>
        </p:nvSpPr>
        <p:spPr>
          <a:xfrm>
            <a:off x="1811352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Weights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747195-8E5F-403A-A140-E548BF0F7EA6}"/>
              </a:ext>
            </a:extLst>
          </p:cNvPr>
          <p:cNvSpPr/>
          <p:nvPr/>
        </p:nvSpPr>
        <p:spPr>
          <a:xfrm>
            <a:off x="3277780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Power Systems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5BC9EA-8F29-46EC-9EF6-346F6F5B7A24}"/>
              </a:ext>
            </a:extLst>
          </p:cNvPr>
          <p:cNvSpPr/>
          <p:nvPr/>
        </p:nvSpPr>
        <p:spPr>
          <a:xfrm>
            <a:off x="5377650" y="3358662"/>
            <a:ext cx="1436700" cy="1436700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Geometry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63F7A-FB35-4D85-B69B-0077FD9D987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847549" y="1918837"/>
            <a:ext cx="633469" cy="3379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E007AA-D524-43B2-AD99-2B6A3997E8C9}"/>
              </a:ext>
            </a:extLst>
          </p:cNvPr>
          <p:cNvCxnSpPr>
            <a:cxnSpLocks/>
          </p:cNvCxnSpPr>
          <p:nvPr/>
        </p:nvCxnSpPr>
        <p:spPr>
          <a:xfrm flipH="1">
            <a:off x="4693189" y="2564451"/>
            <a:ext cx="1050893" cy="25328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050E2-E663-4791-9860-5D023CD086B4}"/>
              </a:ext>
            </a:extLst>
          </p:cNvPr>
          <p:cNvCxnSpPr>
            <a:cxnSpLocks/>
          </p:cNvCxnSpPr>
          <p:nvPr/>
        </p:nvCxnSpPr>
        <p:spPr>
          <a:xfrm flipH="1">
            <a:off x="5102988" y="4441192"/>
            <a:ext cx="3879743" cy="1104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0779B0-98D9-4234-872D-9CC1DAEB0146}"/>
              </a:ext>
            </a:extLst>
          </p:cNvPr>
          <p:cNvCxnSpPr>
            <a:cxnSpLocks/>
          </p:cNvCxnSpPr>
          <p:nvPr/>
        </p:nvCxnSpPr>
        <p:spPr>
          <a:xfrm flipH="1">
            <a:off x="5170732" y="5742517"/>
            <a:ext cx="18707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035DEC-318F-40D2-8E50-A7D5983D15C5}"/>
              </a:ext>
            </a:extLst>
          </p:cNvPr>
          <p:cNvCxnSpPr>
            <a:cxnSpLocks/>
          </p:cNvCxnSpPr>
          <p:nvPr/>
        </p:nvCxnSpPr>
        <p:spPr>
          <a:xfrm>
            <a:off x="6582283" y="2465038"/>
            <a:ext cx="1037372" cy="256834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54AFB-DEC9-42F4-AA9B-59EB58E56282}"/>
              </a:ext>
            </a:extLst>
          </p:cNvPr>
          <p:cNvCxnSpPr>
            <a:cxnSpLocks/>
          </p:cNvCxnSpPr>
          <p:nvPr/>
        </p:nvCxnSpPr>
        <p:spPr>
          <a:xfrm>
            <a:off x="3174577" y="4368045"/>
            <a:ext cx="3918796" cy="11575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EA294-F988-4FF2-B35F-890E6E8F3E1D}"/>
              </a:ext>
            </a:extLst>
          </p:cNvPr>
          <p:cNvCxnSpPr>
            <a:cxnSpLocks/>
          </p:cNvCxnSpPr>
          <p:nvPr/>
        </p:nvCxnSpPr>
        <p:spPr>
          <a:xfrm>
            <a:off x="4553219" y="2725702"/>
            <a:ext cx="4372727" cy="110591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EFBCB-EF1A-4E43-B466-F747EDBAC83A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V="1">
            <a:off x="6096001" y="2641301"/>
            <a:ext cx="1941" cy="71736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BB14F-C77E-4750-82B4-8F3B32ACF511}"/>
              </a:ext>
            </a:extLst>
          </p:cNvPr>
          <p:cNvCxnSpPr>
            <a:cxnSpLocks/>
          </p:cNvCxnSpPr>
          <p:nvPr/>
        </p:nvCxnSpPr>
        <p:spPr>
          <a:xfrm>
            <a:off x="6666947" y="2430248"/>
            <a:ext cx="2315784" cy="13154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269E9-15D0-478D-957C-F10E1303768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814351" y="4077013"/>
            <a:ext cx="2133097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8C512A-F366-4E55-A193-790C0F7A3AAC}"/>
              </a:ext>
            </a:extLst>
          </p:cNvPr>
          <p:cNvCxnSpPr>
            <a:cxnSpLocks/>
          </p:cNvCxnSpPr>
          <p:nvPr/>
        </p:nvCxnSpPr>
        <p:spPr>
          <a:xfrm flipV="1">
            <a:off x="6628146" y="2774420"/>
            <a:ext cx="1041572" cy="80318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31C549-D86D-4929-9CDF-721755744017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>
            <a:off x="3256281" y="4077013"/>
            <a:ext cx="2121369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9A09D2-CFB9-47C1-AE3B-859F4390AB63}"/>
              </a:ext>
            </a:extLst>
          </p:cNvPr>
          <p:cNvCxnSpPr>
            <a:cxnSpLocks/>
          </p:cNvCxnSpPr>
          <p:nvPr/>
        </p:nvCxnSpPr>
        <p:spPr>
          <a:xfrm flipV="1">
            <a:off x="3226515" y="2598159"/>
            <a:ext cx="4310775" cy="12334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7C8A76-765E-4A90-BDA7-7015690CDB73}"/>
              </a:ext>
            </a:extLst>
          </p:cNvPr>
          <p:cNvCxnSpPr>
            <a:cxnSpLocks/>
          </p:cNvCxnSpPr>
          <p:nvPr/>
        </p:nvCxnSpPr>
        <p:spPr>
          <a:xfrm>
            <a:off x="3014442" y="4615624"/>
            <a:ext cx="800301" cy="6352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41EB7F-8BDE-4700-A555-179CDC9AF5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000245" y="2979238"/>
            <a:ext cx="286742" cy="20782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FC5896-96F1-45C4-A999-EFF0F7339F1E}"/>
              </a:ext>
            </a:extLst>
          </p:cNvPr>
          <p:cNvCxnSpPr>
            <a:cxnSpLocks/>
          </p:cNvCxnSpPr>
          <p:nvPr/>
        </p:nvCxnSpPr>
        <p:spPr>
          <a:xfrm flipV="1">
            <a:off x="3145984" y="2423804"/>
            <a:ext cx="2410660" cy="12425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4BC11D-5066-427E-85EC-ED3B1BE52AF9}"/>
              </a:ext>
            </a:extLst>
          </p:cNvPr>
          <p:cNvCxnSpPr>
            <a:cxnSpLocks/>
          </p:cNvCxnSpPr>
          <p:nvPr/>
        </p:nvCxnSpPr>
        <p:spPr>
          <a:xfrm flipH="1">
            <a:off x="3173790" y="2495039"/>
            <a:ext cx="4307228" cy="1235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E4BE21E-43D7-46C1-904E-08EE3222AD1A}"/>
              </a:ext>
            </a:extLst>
          </p:cNvPr>
          <p:cNvCxnSpPr>
            <a:cxnSpLocks/>
          </p:cNvCxnSpPr>
          <p:nvPr/>
        </p:nvCxnSpPr>
        <p:spPr>
          <a:xfrm flipV="1">
            <a:off x="5096113" y="4318965"/>
            <a:ext cx="3886618" cy="11243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4E57DE5-8EE4-45E7-8124-ADF3558A5A49}"/>
              </a:ext>
            </a:extLst>
          </p:cNvPr>
          <p:cNvCxnSpPr>
            <a:cxnSpLocks/>
          </p:cNvCxnSpPr>
          <p:nvPr/>
        </p:nvCxnSpPr>
        <p:spPr>
          <a:xfrm flipV="1">
            <a:off x="4593531" y="2522210"/>
            <a:ext cx="1058782" cy="25332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0EFCF3B-176C-4979-AACA-0A3574E7F332}"/>
              </a:ext>
            </a:extLst>
          </p:cNvPr>
          <p:cNvSpPr txBox="1"/>
          <p:nvPr/>
        </p:nvSpPr>
        <p:spPr>
          <a:xfrm>
            <a:off x="612018" y="1952175"/>
            <a:ext cx="2257686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sz="1400" dirty="0"/>
            </a:br>
            <a:r>
              <a:rPr lang="en-US" sz="1400" dirty="0"/>
              <a:t>Driving dependencies </a:t>
            </a:r>
            <a:br>
              <a:rPr lang="en-US" sz="1400" dirty="0"/>
            </a:br>
            <a:r>
              <a:rPr lang="en-US" sz="1400" dirty="0"/>
              <a:t>(just to 1</a:t>
            </a:r>
            <a:r>
              <a:rPr lang="en-US" sz="1400" baseline="30000" dirty="0"/>
              <a:t>st</a:t>
            </a:r>
            <a:r>
              <a:rPr lang="en-US" sz="1400" dirty="0"/>
              <a:t> order!)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C18A68-E1FE-445C-9ADC-A5CFCF825208}"/>
              </a:ext>
            </a:extLst>
          </p:cNvPr>
          <p:cNvCxnSpPr/>
          <p:nvPr/>
        </p:nvCxnSpPr>
        <p:spPr>
          <a:xfrm>
            <a:off x="901085" y="2117601"/>
            <a:ext cx="1714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9C3C63-D780-4E7B-AB66-684DBD3838D9}"/>
              </a:ext>
            </a:extLst>
          </p:cNvPr>
          <p:cNvSpPr txBox="1"/>
          <p:nvPr/>
        </p:nvSpPr>
        <p:spPr>
          <a:xfrm>
            <a:off x="8982731" y="988189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and check?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4D4FE-2763-41F8-9045-805F414D9DB2}"/>
              </a:ext>
            </a:extLst>
          </p:cNvPr>
          <p:cNvSpPr txBox="1"/>
          <p:nvPr/>
        </p:nvSpPr>
        <p:spPr>
          <a:xfrm>
            <a:off x="8982731" y="1301323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Scales very poorly…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36CA0-E9C9-4E66-A788-E85F4153831F}"/>
              </a:ext>
            </a:extLst>
          </p:cNvPr>
          <p:cNvSpPr txBox="1"/>
          <p:nvPr/>
        </p:nvSpPr>
        <p:spPr>
          <a:xfrm>
            <a:off x="9158948" y="2171504"/>
            <a:ext cx="300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need to implicitly solve for all disciplines in one shot!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E362-C714-471E-9071-042BDA6DE52F}"/>
              </a:ext>
            </a:extLst>
          </p:cNvPr>
          <p:cNvSpPr txBox="1"/>
          <p:nvPr/>
        </p:nvSpPr>
        <p:spPr>
          <a:xfrm>
            <a:off x="6582283" y="833600"/>
            <a:ext cx="18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closure loop! (Implicit)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6790E0-6CD8-4FA5-8E12-C646CE78371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320792" y="1479931"/>
            <a:ext cx="170116" cy="3205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49C549-2216-411E-B647-673CAB1C7107}"/>
              </a:ext>
            </a:extLst>
          </p:cNvPr>
          <p:cNvSpPr txBox="1"/>
          <p:nvPr/>
        </p:nvSpPr>
        <p:spPr>
          <a:xfrm>
            <a:off x="483204" y="827040"/>
            <a:ext cx="436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Closure Problem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C09756-76BB-411E-B4C9-F71CD8273CA2}"/>
              </a:ext>
            </a:extLst>
          </p:cNvPr>
          <p:cNvCxnSpPr>
            <a:cxnSpLocks/>
          </p:cNvCxnSpPr>
          <p:nvPr/>
        </p:nvCxnSpPr>
        <p:spPr>
          <a:xfrm flipH="1" flipV="1">
            <a:off x="8336393" y="4666817"/>
            <a:ext cx="1302322" cy="8167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AC0C69-1907-4129-80D1-C4C46F836A5A}"/>
              </a:ext>
            </a:extLst>
          </p:cNvPr>
          <p:cNvSpPr txBox="1"/>
          <p:nvPr/>
        </p:nvSpPr>
        <p:spPr>
          <a:xfrm>
            <a:off x="9625584" y="5325042"/>
            <a:ext cx="167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even go both ways!</a:t>
            </a:r>
          </a:p>
        </p:txBody>
      </p:sp>
    </p:spTree>
    <p:extLst>
      <p:ext uri="{BB962C8B-B14F-4D97-AF65-F5344CB8AC3E}">
        <p14:creationId xmlns:p14="http://schemas.microsoft.com/office/powerpoint/2010/main" val="22968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  <p:bldP spid="44" grpId="0"/>
      <p:bldP spid="6" grpId="0"/>
      <p:bldP spid="45" grpId="0"/>
    </p:bldLst>
  </p:timing>
</p:sld>
</file>

<file path=ppt/theme/theme1.xml><?xml version="1.0" encoding="utf-8"?>
<a:theme xmlns:a="http://schemas.openxmlformats.org/drawingml/2006/main" name="Header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4D0E270B-D7DE-43FB-A35F-8E9581014B28}"/>
    </a:ext>
  </a:extLst>
</a:theme>
</file>

<file path=ppt/theme/theme2.xml><?xml version="1.0" encoding="utf-8"?>
<a:theme xmlns:a="http://schemas.openxmlformats.org/drawingml/2006/main" name="Body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21333780-4D57-468C-B634-C0609CC6F4DA}"/>
    </a:ext>
  </a:extLst>
</a:theme>
</file>

<file path=ppt/theme/theme3.xml><?xml version="1.0" encoding="utf-8"?>
<a:theme xmlns:a="http://schemas.openxmlformats.org/drawingml/2006/main" name="Emphasi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CDDF6A50-ED90-4282-9757-BF0490606C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6058</TotalTime>
  <Words>6091</Words>
  <Application>Microsoft Office PowerPoint</Application>
  <PresentationFormat>Widescreen</PresentationFormat>
  <Paragraphs>1075</Paragraphs>
  <Slides>58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Cambria Math</vt:lpstr>
      <vt:lpstr>Fira Code Retina</vt:lpstr>
      <vt:lpstr>Fira Sans Light</vt:lpstr>
      <vt:lpstr>Noto Sans Symbols</vt:lpstr>
      <vt:lpstr>Wingdings</vt:lpstr>
      <vt:lpstr>Headers</vt:lpstr>
      <vt:lpstr>Body</vt:lpstr>
      <vt:lpstr>Emphasis</vt:lpstr>
      <vt:lpstr>A Differentiable Framework for Aircraft Design Optimization</vt:lpstr>
      <vt:lpstr>About Me</vt:lpstr>
      <vt:lpstr>Outline</vt:lpstr>
      <vt:lpstr>Aircraft Design Optimization</vt:lpstr>
      <vt:lpstr>Motivations: Why Optimization?</vt:lpstr>
      <vt:lpstr>Example: The Firefly Design Problem</vt:lpstr>
      <vt:lpstr>Example: The Solar Airplane Design Problem</vt:lpstr>
      <vt:lpstr>Optimization Challenges</vt:lpstr>
      <vt:lpstr>Addressing Coupled Problems</vt:lpstr>
      <vt:lpstr>Why are Aerospace Problems so Coupled?</vt:lpstr>
      <vt:lpstr>Why are Aerospace Problems so High-Dimensional?</vt:lpstr>
      <vt:lpstr>High-Dimensional Optimization</vt:lpstr>
      <vt:lpstr>AeroSandbox</vt:lpstr>
      <vt:lpstr>AeroSandbox Overview</vt:lpstr>
      <vt:lpstr>AeroSandbox Overview</vt:lpstr>
      <vt:lpstr>“Opti” Optimization Stack</vt:lpstr>
      <vt:lpstr>“Opti” Optimization Stack</vt:lpstr>
      <vt:lpstr>Automatic Differentiation (AD)</vt:lpstr>
      <vt:lpstr>Automatic Differentiation (AD)</vt:lpstr>
      <vt:lpstr>Automatic Differentiation (AD)</vt:lpstr>
      <vt:lpstr>Simultaneous Analysis and Design (SAND)</vt:lpstr>
      <vt:lpstr>Caveat: Glass-Box Requirements</vt:lpstr>
      <vt:lpstr>Documentation and Testing</vt:lpstr>
      <vt:lpstr>AeroSandbox: Tools and Models</vt:lpstr>
      <vt:lpstr>Tools and Models: Overview</vt:lpstr>
      <vt:lpstr>Tools: Dynamics</vt:lpstr>
      <vt:lpstr>Tools: Geometry Stack</vt:lpstr>
      <vt:lpstr>Models: 3D Aerodynamics</vt:lpstr>
      <vt:lpstr>Models: 3D Aerodynamics</vt:lpstr>
      <vt:lpstr>Models: 2D Aerodynamics</vt:lpstr>
      <vt:lpstr>Models: Propulsion and Power Systems</vt:lpstr>
      <vt:lpstr>Models: Structures &amp; Weights</vt:lpstr>
      <vt:lpstr>Models: Atmosphere and Winds</vt:lpstr>
      <vt:lpstr>Application: Firefly</vt:lpstr>
      <vt:lpstr>Firefly: Requirements and Configuration</vt:lpstr>
      <vt:lpstr>Current baseline (v2) configuration</vt:lpstr>
      <vt:lpstr>Rocket propulsion for small fast aircraft: low-thrust, end-burn motor</vt:lpstr>
      <vt:lpstr>Firefly: Range Optimization</vt:lpstr>
      <vt:lpstr>Firefly: Understanding the Design Space</vt:lpstr>
      <vt:lpstr>Firefly: Effect of Launch Altitude</vt:lpstr>
      <vt:lpstr>Firefly: Multi-objective Optimization and Pareto Efficiency</vt:lpstr>
      <vt:lpstr>Application: Solar Airplane (“Dawn”)</vt:lpstr>
      <vt:lpstr>Dawn: Requirements and Configuration</vt:lpstr>
      <vt:lpstr>Dawn: Mass Budgets</vt:lpstr>
      <vt:lpstr>Dawn: Carpet Plots and Envelope Exploration</vt:lpstr>
      <vt:lpstr>Dawn: Cruise Dynamics</vt:lpstr>
      <vt:lpstr>Dawn: Ascent Dynamics</vt:lpstr>
      <vt:lpstr>Design Sensitivities</vt:lpstr>
      <vt:lpstr>Final Notes: Optimization Caveats</vt:lpstr>
      <vt:lpstr>Final Notes: Key Take-Aways</vt:lpstr>
      <vt:lpstr>Thank you and happy optimizing!</vt:lpstr>
      <vt:lpstr>Backup</vt:lpstr>
      <vt:lpstr>Backup: Sparsity</vt:lpstr>
      <vt:lpstr>Backup: Wind Gusts</vt:lpstr>
      <vt:lpstr>Backup: Firefly, Minimum-Mach Trajectory</vt:lpstr>
      <vt:lpstr>Backup: SAND XDSM</vt:lpstr>
      <vt:lpstr>Backup: A Comparison of Gradient Methods</vt:lpstr>
      <vt:lpstr>Backup: Convexity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Differentiable Framework for Aircraft Design Optimization</dc:title>
  <dc:creator>Peter Sharpe</dc:creator>
  <cp:lastModifiedBy>Peter Sharpe</cp:lastModifiedBy>
  <cp:revision>466</cp:revision>
  <dcterms:created xsi:type="dcterms:W3CDTF">2021-03-18T19:10:11Z</dcterms:created>
  <dcterms:modified xsi:type="dcterms:W3CDTF">2021-03-23T00:08:28Z</dcterms:modified>
</cp:coreProperties>
</file>